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8"/>
  </p:notesMasterIdLst>
  <p:sldIdLst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2" r:id="rId14"/>
    <p:sldId id="274" r:id="rId15"/>
    <p:sldId id="276" r:id="rId16"/>
    <p:sldId id="275" r:id="rId17"/>
    <p:sldId id="279" r:id="rId18"/>
    <p:sldId id="302" r:id="rId19"/>
    <p:sldId id="280" r:id="rId20"/>
    <p:sldId id="277" r:id="rId21"/>
    <p:sldId id="281" r:id="rId22"/>
    <p:sldId id="278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5" r:id="rId36"/>
    <p:sldId id="294" r:id="rId37"/>
    <p:sldId id="296" r:id="rId38"/>
    <p:sldId id="300" r:id="rId39"/>
    <p:sldId id="297" r:id="rId40"/>
    <p:sldId id="301" r:id="rId41"/>
    <p:sldId id="305" r:id="rId42"/>
    <p:sldId id="306" r:id="rId43"/>
    <p:sldId id="303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20" r:id="rId57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98"/>
    <a:srgbClr val="E1061A"/>
    <a:srgbClr val="FAB608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86397" autoAdjust="0"/>
  </p:normalViewPr>
  <p:slideViewPr>
    <p:cSldViewPr>
      <p:cViewPr varScale="1">
        <p:scale>
          <a:sx n="67" d="100"/>
          <a:sy n="67" d="100"/>
        </p:scale>
        <p:origin x="16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0C38C-B7A1-4D35-90B4-D06EEA2B745C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D193A-7469-46E8-87A7-FCCB072B0D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12630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 smtClean="0"/>
              <a:t>Plantilla</a:t>
            </a:r>
            <a:r>
              <a:rPr lang="es-PE" baseline="0" dirty="0" smtClean="0"/>
              <a:t> para títulos MODELO 1</a:t>
            </a:r>
            <a:endParaRPr lang="es-PE" dirty="0" smtClean="0"/>
          </a:p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9841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5325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75321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46175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El servidor es un sistema</a:t>
            </a:r>
            <a:r>
              <a:rPr lang="es-PE" baseline="0" dirty="0" smtClean="0"/>
              <a:t> operativo basado en Linux </a:t>
            </a:r>
            <a:r>
              <a:rPr lang="es-PE" baseline="0" dirty="0" err="1" smtClean="0"/>
              <a:t>Fedora</a:t>
            </a:r>
            <a:r>
              <a:rPr lang="es-PE" baseline="0" dirty="0" smtClean="0"/>
              <a:t> lo cual brinda estabilidad y seguridad ante los virus informáticos comunes. </a:t>
            </a:r>
          </a:p>
          <a:p>
            <a:r>
              <a:rPr lang="es-PE" baseline="0" dirty="0" smtClean="0"/>
              <a:t>Se ha personalizado para que su instalación sea sencilla e incluya todo lo necesario para ser usado como servidor y estación de trabajo a la vez.</a:t>
            </a:r>
          </a:p>
          <a:p>
            <a:r>
              <a:rPr lang="es-PE" baseline="0" dirty="0" smtClean="0"/>
              <a:t>Incluye un repositorio de archivos donde se pueden subir archivos desde otras computadoras de la red local mediante un navegador web.</a:t>
            </a:r>
          </a:p>
          <a:p>
            <a:r>
              <a:rPr lang="es-PE" baseline="0" dirty="0" smtClean="0"/>
              <a:t>Incluye recursos educativos locales de fuentes como PerúEduca, </a:t>
            </a:r>
            <a:r>
              <a:rPr lang="es-PE" baseline="0" dirty="0" err="1" smtClean="0"/>
              <a:t>Khan</a:t>
            </a:r>
            <a:r>
              <a:rPr lang="es-PE" baseline="0" dirty="0" smtClean="0"/>
              <a:t> </a:t>
            </a:r>
            <a:r>
              <a:rPr lang="es-PE" baseline="0" dirty="0" err="1" smtClean="0"/>
              <a:t>Academy</a:t>
            </a:r>
            <a:r>
              <a:rPr lang="es-PE" baseline="0" dirty="0" smtClean="0"/>
              <a:t>, </a:t>
            </a:r>
            <a:r>
              <a:rPr lang="es-PE" baseline="0" dirty="0" err="1" smtClean="0"/>
              <a:t>Educared</a:t>
            </a:r>
            <a:r>
              <a:rPr lang="es-PE" baseline="0" dirty="0" smtClean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7325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14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4072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El servidor es un sistema</a:t>
            </a:r>
            <a:r>
              <a:rPr lang="es-PE" baseline="0" dirty="0" smtClean="0"/>
              <a:t> operativo basado en Linux </a:t>
            </a:r>
            <a:r>
              <a:rPr lang="es-PE" baseline="0" dirty="0" err="1" smtClean="0"/>
              <a:t>Fedora</a:t>
            </a:r>
            <a:r>
              <a:rPr lang="es-PE" baseline="0" dirty="0" smtClean="0"/>
              <a:t> lo cual brinda estabilidad y seguridad ante los virus informáticos comunes. </a:t>
            </a:r>
          </a:p>
          <a:p>
            <a:r>
              <a:rPr lang="es-PE" baseline="0" dirty="0" smtClean="0"/>
              <a:t>Se ha personalizado para que su instalación sea sencilla e incluya todo lo necesario para ser usado como servidor y estación de trabajo a la vez.</a:t>
            </a:r>
          </a:p>
          <a:p>
            <a:r>
              <a:rPr lang="es-PE" baseline="0" dirty="0" smtClean="0"/>
              <a:t>Incluye un repositorio de archivos donde se pueden subir archivos desde otras computadoras de la red local mediante un navegador web.</a:t>
            </a:r>
          </a:p>
          <a:p>
            <a:r>
              <a:rPr lang="es-PE" baseline="0" dirty="0" smtClean="0"/>
              <a:t>Incluye recursos educativos locales de fuentes como PerúEduca, </a:t>
            </a:r>
            <a:r>
              <a:rPr lang="es-PE" baseline="0" dirty="0" err="1" smtClean="0"/>
              <a:t>Khan</a:t>
            </a:r>
            <a:r>
              <a:rPr lang="es-PE" baseline="0" dirty="0" smtClean="0"/>
              <a:t> </a:t>
            </a:r>
            <a:r>
              <a:rPr lang="es-PE" baseline="0" dirty="0" err="1" smtClean="0"/>
              <a:t>Academy</a:t>
            </a:r>
            <a:r>
              <a:rPr lang="es-PE" baseline="0" dirty="0" smtClean="0"/>
              <a:t>, </a:t>
            </a:r>
            <a:r>
              <a:rPr lang="es-PE" baseline="0" dirty="0" err="1" smtClean="0"/>
              <a:t>Educared</a:t>
            </a:r>
            <a:r>
              <a:rPr lang="es-PE" baseline="0" dirty="0" smtClean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15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4713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6383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468784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18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604060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19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30344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066361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20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51389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21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51698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22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12633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23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31460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24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404971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25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70629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26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60804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27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29388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28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161061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29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04160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El servidor es un sistema</a:t>
            </a:r>
            <a:r>
              <a:rPr lang="es-PE" baseline="0" dirty="0" smtClean="0"/>
              <a:t> operativo basado en Linux </a:t>
            </a:r>
            <a:r>
              <a:rPr lang="es-PE" baseline="0" dirty="0" err="1" smtClean="0"/>
              <a:t>Fedora</a:t>
            </a:r>
            <a:r>
              <a:rPr lang="es-PE" baseline="0" dirty="0" smtClean="0"/>
              <a:t> lo cual brinda estabilidad y seguridad ante los virus informáticos comunes. </a:t>
            </a:r>
          </a:p>
          <a:p>
            <a:r>
              <a:rPr lang="es-PE" baseline="0" dirty="0" smtClean="0"/>
              <a:t>Se ha personalizado para que su instalación sea sencilla e incluya todo lo necesario para ser usado como servidor y estación de trabajo a la vez.</a:t>
            </a:r>
          </a:p>
          <a:p>
            <a:r>
              <a:rPr lang="es-PE" baseline="0" dirty="0" smtClean="0"/>
              <a:t>Incluye un repositorio de archivos donde se pueden subir archivos desde otras computadoras de la red local mediante un navegador web.</a:t>
            </a:r>
          </a:p>
          <a:p>
            <a:r>
              <a:rPr lang="es-PE" baseline="0" dirty="0" smtClean="0"/>
              <a:t>Incluye recursos educativos locales de fuentes como PerúEduca, </a:t>
            </a:r>
            <a:r>
              <a:rPr lang="es-PE" baseline="0" dirty="0" err="1" smtClean="0"/>
              <a:t>Khan</a:t>
            </a:r>
            <a:r>
              <a:rPr lang="es-PE" baseline="0" dirty="0" smtClean="0"/>
              <a:t> </a:t>
            </a:r>
            <a:r>
              <a:rPr lang="es-PE" baseline="0" dirty="0" err="1" smtClean="0"/>
              <a:t>Academy</a:t>
            </a:r>
            <a:r>
              <a:rPr lang="es-PE" baseline="0" dirty="0" smtClean="0"/>
              <a:t>, </a:t>
            </a:r>
            <a:r>
              <a:rPr lang="es-PE" baseline="0" dirty="0" err="1" smtClean="0"/>
              <a:t>Educared</a:t>
            </a:r>
            <a:r>
              <a:rPr lang="es-PE" baseline="0" dirty="0" smtClean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579247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30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307117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31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30157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32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263912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33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196959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34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932552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35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32402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36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24956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37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548494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38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960700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39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0799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516051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40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759123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41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32338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42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03064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43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218789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44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272804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45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73821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46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604913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47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199888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48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48527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49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73351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El servidor es un sistema</a:t>
            </a:r>
            <a:r>
              <a:rPr lang="es-PE" baseline="0" dirty="0" smtClean="0"/>
              <a:t> operativo basado en Linux </a:t>
            </a:r>
            <a:r>
              <a:rPr lang="es-PE" baseline="0" dirty="0" err="1" smtClean="0"/>
              <a:t>Fedora</a:t>
            </a:r>
            <a:r>
              <a:rPr lang="es-PE" baseline="0" dirty="0" smtClean="0"/>
              <a:t> lo cual brinda estabilidad y seguridad ante los virus informáticos comunes. </a:t>
            </a:r>
          </a:p>
          <a:p>
            <a:r>
              <a:rPr lang="es-PE" baseline="0" dirty="0" smtClean="0"/>
              <a:t>Se ha personalizado para que su instalación sea sencilla e incluya todo lo necesario para ser usado como servidor y estación de trabajo a la vez.</a:t>
            </a:r>
          </a:p>
          <a:p>
            <a:r>
              <a:rPr lang="es-PE" baseline="0" dirty="0" smtClean="0"/>
              <a:t>Incluye un repositorio de archivos donde se pueden subir archivos desde otras computadoras de la red local mediante un navegador web.</a:t>
            </a:r>
          </a:p>
          <a:p>
            <a:r>
              <a:rPr lang="es-PE" baseline="0" dirty="0" smtClean="0"/>
              <a:t>Incluye recursos educativos locales de fuentes como PerúEduca, </a:t>
            </a:r>
            <a:r>
              <a:rPr lang="es-PE" baseline="0" dirty="0" err="1" smtClean="0"/>
              <a:t>Khan</a:t>
            </a:r>
            <a:r>
              <a:rPr lang="es-PE" baseline="0" dirty="0" smtClean="0"/>
              <a:t> </a:t>
            </a:r>
            <a:r>
              <a:rPr lang="es-PE" baseline="0" dirty="0" err="1" smtClean="0"/>
              <a:t>Academy</a:t>
            </a:r>
            <a:r>
              <a:rPr lang="es-PE" baseline="0" dirty="0" smtClean="0"/>
              <a:t>, </a:t>
            </a:r>
            <a:r>
              <a:rPr lang="es-PE" baseline="0" dirty="0" err="1" smtClean="0"/>
              <a:t>Educared</a:t>
            </a:r>
            <a:r>
              <a:rPr lang="es-PE" baseline="0" dirty="0" smtClean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285756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50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3134575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51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969221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52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874385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53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097583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54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81671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5045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79328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8440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0647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0295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882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461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9987-836E-4CAB-B6F0-7444F5146B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B6C6-BFC1-4FE0-9926-10F7F739DFE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777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9987-836E-4CAB-B6F0-7444F5146B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B6C6-BFC1-4FE0-9926-10F7F739DFE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822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9987-836E-4CAB-B6F0-7444F5146B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B6C6-BFC1-4FE0-9926-10F7F739DFE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65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9987-836E-4CAB-B6F0-7444F5146B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B6C6-BFC1-4FE0-9926-10F7F739DFE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295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9987-836E-4CAB-B6F0-7444F5146B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B6C6-BFC1-4FE0-9926-10F7F739DFE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97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9987-836E-4CAB-B6F0-7444F5146B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B6C6-BFC1-4FE0-9926-10F7F739DFE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856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9987-836E-4CAB-B6F0-7444F5146B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B6C6-BFC1-4FE0-9926-10F7F739DFE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829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9987-836E-4CAB-B6F0-7444F5146B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B6C6-BFC1-4FE0-9926-10F7F739DFE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63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84753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9987-836E-4CAB-B6F0-7444F5146B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B6C6-BFC1-4FE0-9926-10F7F739DFE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5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9987-836E-4CAB-B6F0-7444F5146B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B6C6-BFC1-4FE0-9926-10F7F739DFE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528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9987-836E-4CAB-B6F0-7444F5146B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B6C6-BFC1-4FE0-9926-10F7F739DFE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15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26271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67866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58777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291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860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2570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6195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5154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B9987-836E-4CAB-B6F0-7444F5146B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AB6C6-BFC1-4FE0-9926-10F7F739DFE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3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Rectángulo"/>
          <p:cNvSpPr/>
          <p:nvPr/>
        </p:nvSpPr>
        <p:spPr>
          <a:xfrm>
            <a:off x="0" y="4509120"/>
            <a:ext cx="9144000" cy="2348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00" dirty="0">
              <a:solidFill>
                <a:schemeClr val="bg1"/>
              </a:solidFill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0" y="-1"/>
            <a:ext cx="9144000" cy="446347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INSTALACIÓN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Y ADMINISTRACIÓN DEL </a:t>
            </a:r>
            <a:endParaRPr lang="es-E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SERVIDOR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ESCUELA</a:t>
            </a:r>
            <a:endParaRPr lang="es-PE" sz="1200" dirty="0" smtClean="0"/>
          </a:p>
        </p:txBody>
      </p:sp>
      <p:pic>
        <p:nvPicPr>
          <p:cNvPr id="7" name="Picture 2" descr="http://www.respiravida.pe/wp-content/uploads/2012/10/MINEDU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2736304" cy="70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4 Rectángulo"/>
          <p:cNvSpPr/>
          <p:nvPr/>
        </p:nvSpPr>
        <p:spPr>
          <a:xfrm>
            <a:off x="0" y="4463469"/>
            <a:ext cx="9144000" cy="9361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dirty="0" smtClean="0"/>
              <a:t>OTIC</a:t>
            </a:r>
            <a:r>
              <a:rPr lang="es-PE" sz="3200" b="1" dirty="0" smtClean="0"/>
              <a:t>- MINEDU</a:t>
            </a:r>
            <a:r>
              <a:rPr lang="es-PE" sz="3200" dirty="0" smtClean="0"/>
              <a:t> </a:t>
            </a:r>
            <a:endParaRPr lang="es-PE" sz="3200" dirty="0"/>
          </a:p>
        </p:txBody>
      </p:sp>
    </p:spTree>
    <p:extLst>
      <p:ext uri="{BB962C8B-B14F-4D97-AF65-F5344CB8AC3E}">
        <p14:creationId xmlns:p14="http://schemas.microsoft.com/office/powerpoint/2010/main" val="329903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Instalación del Sistema Base</a:t>
            </a:r>
          </a:p>
        </p:txBody>
      </p:sp>
      <p:sp>
        <p:nvSpPr>
          <p:cNvPr id="18" name="Elipse 17"/>
          <p:cNvSpPr/>
          <p:nvPr/>
        </p:nvSpPr>
        <p:spPr>
          <a:xfrm>
            <a:off x="683568" y="2348880"/>
            <a:ext cx="1984108" cy="1764196"/>
          </a:xfrm>
          <a:prstGeom prst="ellipse">
            <a:avLst/>
          </a:prstGeom>
          <a:solidFill>
            <a:srgbClr val="E1061A"/>
          </a:solidFill>
          <a:ln>
            <a:solidFill>
              <a:srgbClr val="E10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Sistema Base</a:t>
            </a:r>
            <a:endParaRPr lang="es-P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entágono 6"/>
          <p:cNvSpPr/>
          <p:nvPr/>
        </p:nvSpPr>
        <p:spPr>
          <a:xfrm>
            <a:off x="602193" y="4767911"/>
            <a:ext cx="2241615" cy="794294"/>
          </a:xfrm>
          <a:prstGeom prst="homePlate">
            <a:avLst>
              <a:gd name="adj" fmla="val 24652"/>
            </a:avLst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Usar todo el espacio del disco para instalar servidores</a:t>
            </a:r>
            <a:endParaRPr lang="es-PE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s://lh6.googleusercontent.com/OFIrLwbquy1hLft9AGINgXEJHVtkUHgjlKzXZAXRzDLCEbjz0k_F0iMHygeGc3mhCfbX6dNH1YcR_XfVz6ZHLoscm5obXOCisZbSksBKeL2HlbHZpTW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/>
          <a:stretch/>
        </p:blipFill>
        <p:spPr bwMode="auto">
          <a:xfrm>
            <a:off x="2987824" y="1124744"/>
            <a:ext cx="6049032" cy="458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9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10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1108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Instalación del Sistema Base</a:t>
            </a:r>
          </a:p>
        </p:txBody>
      </p:sp>
      <p:sp>
        <p:nvSpPr>
          <p:cNvPr id="18" name="Elipse 17"/>
          <p:cNvSpPr/>
          <p:nvPr/>
        </p:nvSpPr>
        <p:spPr>
          <a:xfrm>
            <a:off x="683568" y="1196752"/>
            <a:ext cx="1538696" cy="1368152"/>
          </a:xfrm>
          <a:prstGeom prst="ellipse">
            <a:avLst/>
          </a:prstGeom>
          <a:solidFill>
            <a:srgbClr val="E1061A"/>
          </a:solidFill>
          <a:ln>
            <a:solidFill>
              <a:srgbClr val="E10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Sistema Base</a:t>
            </a:r>
            <a:endParaRPr lang="es-P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340768"/>
            <a:ext cx="5148064" cy="3672858"/>
          </a:xfrm>
          <a:prstGeom prst="rect">
            <a:avLst/>
          </a:prstGeom>
        </p:spPr>
      </p:pic>
      <p:sp>
        <p:nvSpPr>
          <p:cNvPr id="6" name="Pentágono 5"/>
          <p:cNvSpPr/>
          <p:nvPr/>
        </p:nvSpPr>
        <p:spPr>
          <a:xfrm>
            <a:off x="467544" y="3068961"/>
            <a:ext cx="2961695" cy="504056"/>
          </a:xfrm>
          <a:prstGeom prst="homePlate">
            <a:avLst>
              <a:gd name="adj" fmla="val 24652"/>
            </a:avLst>
          </a:prstGeom>
          <a:solidFill>
            <a:srgbClr val="FAB608"/>
          </a:solidFill>
          <a:ln>
            <a:solidFill>
              <a:srgbClr val="FAB6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 instalación incluye la creación de tres usuarios: </a:t>
            </a:r>
          </a:p>
        </p:txBody>
      </p:sp>
      <p:sp>
        <p:nvSpPr>
          <p:cNvPr id="7" name="Pentágono 6"/>
          <p:cNvSpPr/>
          <p:nvPr/>
        </p:nvSpPr>
        <p:spPr>
          <a:xfrm>
            <a:off x="485025" y="3789040"/>
            <a:ext cx="2961695" cy="1512168"/>
          </a:xfrm>
          <a:prstGeom prst="homePlate">
            <a:avLst>
              <a:gd name="adj" fmla="val 24652"/>
            </a:avLst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Docente</a:t>
            </a:r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Usuario administrativo, contraseña </a:t>
            </a:r>
            <a:r>
              <a:rPr lang="es-P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digete</a:t>
            </a:r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Estudiante</a:t>
            </a:r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Usuario común.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Root</a:t>
            </a:r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P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Superusuario</a:t>
            </a:r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contraseña </a:t>
            </a:r>
            <a:r>
              <a:rPr lang="es-P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digete</a:t>
            </a:r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8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9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11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003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Instalación de Recursos Educativos</a:t>
            </a:r>
          </a:p>
        </p:txBody>
      </p:sp>
      <p:sp>
        <p:nvSpPr>
          <p:cNvPr id="6" name="Elipse 5"/>
          <p:cNvSpPr/>
          <p:nvPr/>
        </p:nvSpPr>
        <p:spPr>
          <a:xfrm>
            <a:off x="395936" y="1550831"/>
            <a:ext cx="1295744" cy="1152128"/>
          </a:xfrm>
          <a:prstGeom prst="ellipse">
            <a:avLst/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Recursos Educativos PerúEduca</a:t>
            </a:r>
          </a:p>
          <a:p>
            <a:pPr algn="ctr"/>
            <a:r>
              <a:rPr lang="es-PE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Parte 1</a:t>
            </a:r>
            <a:endParaRPr lang="es-P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1790210" y="1550831"/>
            <a:ext cx="1295744" cy="1152128"/>
          </a:xfrm>
          <a:prstGeom prst="ellipse">
            <a:avLst/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Recursos Educativos PerúEduca</a:t>
            </a:r>
          </a:p>
          <a:p>
            <a:pPr algn="ctr"/>
            <a:r>
              <a:rPr lang="es-PE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Parte 2</a:t>
            </a:r>
            <a:endParaRPr lang="es-P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67" b="37676"/>
          <a:stretch/>
        </p:blipFill>
        <p:spPr>
          <a:xfrm>
            <a:off x="3419872" y="1528519"/>
            <a:ext cx="5445900" cy="3196625"/>
          </a:xfrm>
          <a:prstGeom prst="rect">
            <a:avLst/>
          </a:prstGeom>
        </p:spPr>
      </p:pic>
      <p:sp>
        <p:nvSpPr>
          <p:cNvPr id="13" name="Pentágono 12"/>
          <p:cNvSpPr/>
          <p:nvPr/>
        </p:nvSpPr>
        <p:spPr>
          <a:xfrm>
            <a:off x="778519" y="3356992"/>
            <a:ext cx="2474394" cy="794294"/>
          </a:xfrm>
          <a:prstGeom prst="homePlate">
            <a:avLst/>
          </a:prstGeom>
          <a:solidFill>
            <a:srgbClr val="E1061A"/>
          </a:solidFill>
          <a:ln>
            <a:solidFill>
              <a:srgbClr val="E10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Usar la herramienta </a:t>
            </a:r>
            <a:r>
              <a:rPr lang="es-P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Ejecutar Medio</a:t>
            </a:r>
            <a:endParaRPr lang="es-PE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9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</a:t>
              </a:r>
              <a:fld id="{3E3385F2-F747-4E94-9185-2693003FB81A}" type="slidenum">
                <a:rPr lang="es-PE" sz="1200" smtClean="0"/>
                <a:pPr algn="r"/>
                <a:t>12</a:t>
              </a:fld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701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Instalación de Recursos Educativos</a:t>
            </a:r>
          </a:p>
        </p:txBody>
      </p:sp>
      <p:sp>
        <p:nvSpPr>
          <p:cNvPr id="6" name="Elipse 5"/>
          <p:cNvSpPr/>
          <p:nvPr/>
        </p:nvSpPr>
        <p:spPr>
          <a:xfrm>
            <a:off x="395936" y="1550831"/>
            <a:ext cx="1295744" cy="1152128"/>
          </a:xfrm>
          <a:prstGeom prst="ellipse">
            <a:avLst/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Recursos Educativos PerúEduca</a:t>
            </a:r>
          </a:p>
          <a:p>
            <a:pPr algn="ctr"/>
            <a:r>
              <a:rPr lang="es-PE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Parte 1</a:t>
            </a:r>
            <a:endParaRPr lang="es-P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1790210" y="1550831"/>
            <a:ext cx="1295744" cy="1152128"/>
          </a:xfrm>
          <a:prstGeom prst="ellipse">
            <a:avLst/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Recursos Educativos PerúEduca</a:t>
            </a:r>
          </a:p>
          <a:p>
            <a:pPr algn="ctr"/>
            <a:r>
              <a:rPr lang="es-PE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Parte 2</a:t>
            </a:r>
            <a:endParaRPr lang="es-P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43" r="37222"/>
          <a:stretch/>
        </p:blipFill>
        <p:spPr>
          <a:xfrm>
            <a:off x="3779912" y="1412776"/>
            <a:ext cx="4536504" cy="3818630"/>
          </a:xfrm>
          <a:prstGeom prst="rect">
            <a:avLst/>
          </a:prstGeom>
        </p:spPr>
      </p:pic>
      <p:sp>
        <p:nvSpPr>
          <p:cNvPr id="2" name="Pentágono 1"/>
          <p:cNvSpPr/>
          <p:nvPr/>
        </p:nvSpPr>
        <p:spPr>
          <a:xfrm>
            <a:off x="755576" y="3573016"/>
            <a:ext cx="2520280" cy="1008112"/>
          </a:xfrm>
          <a:prstGeom prst="homePlate">
            <a:avLst/>
          </a:prstGeom>
          <a:solidFill>
            <a:srgbClr val="E1061A"/>
          </a:solidFill>
          <a:ln>
            <a:solidFill>
              <a:srgbClr val="E10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Siempre expulsar el disco desde el </a:t>
            </a:r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Escritorio al terminar de instalar desde el disco</a:t>
            </a:r>
            <a:endParaRPr lang="es-P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9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13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9951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Instalación de Recursos Educativos</a:t>
            </a:r>
          </a:p>
        </p:txBody>
      </p:sp>
      <p:sp>
        <p:nvSpPr>
          <p:cNvPr id="6" name="Elipse 5"/>
          <p:cNvSpPr/>
          <p:nvPr/>
        </p:nvSpPr>
        <p:spPr>
          <a:xfrm>
            <a:off x="395936" y="1550831"/>
            <a:ext cx="1295744" cy="1152128"/>
          </a:xfrm>
          <a:prstGeom prst="ellipse">
            <a:avLst/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Recursos Educativos PerúEduca</a:t>
            </a:r>
          </a:p>
          <a:p>
            <a:pPr algn="ctr"/>
            <a:r>
              <a:rPr lang="es-PE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Parte 1</a:t>
            </a:r>
            <a:endParaRPr lang="es-P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1790210" y="1550831"/>
            <a:ext cx="1295744" cy="1152128"/>
          </a:xfrm>
          <a:prstGeom prst="ellipse">
            <a:avLst/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Recursos Educativos PerúEduca</a:t>
            </a:r>
          </a:p>
          <a:p>
            <a:pPr algn="ctr"/>
            <a:r>
              <a:rPr lang="es-PE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Parte 2</a:t>
            </a:r>
            <a:endParaRPr lang="es-P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entágono 1"/>
          <p:cNvSpPr/>
          <p:nvPr/>
        </p:nvSpPr>
        <p:spPr>
          <a:xfrm>
            <a:off x="603111" y="3573016"/>
            <a:ext cx="2474394" cy="1142412"/>
          </a:xfrm>
          <a:prstGeom prst="homePlate">
            <a:avLst/>
          </a:prstGeom>
          <a:solidFill>
            <a:srgbClr val="E1061A"/>
          </a:solidFill>
          <a:ln>
            <a:solidFill>
              <a:srgbClr val="E10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Ingresar desde el navegador de las estaciones de trabajo:</a:t>
            </a:r>
          </a:p>
          <a:p>
            <a:pPr algn="ctr"/>
            <a:r>
              <a:rPr lang="es-P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http://escuela</a:t>
            </a:r>
            <a:endParaRPr lang="es-PE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12776"/>
            <a:ext cx="5452002" cy="3384376"/>
          </a:xfrm>
          <a:prstGeom prst="rect">
            <a:avLst/>
          </a:prstGeom>
        </p:spPr>
      </p:pic>
      <p:grpSp>
        <p:nvGrpSpPr>
          <p:cNvPr id="7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9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14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7996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Instalación de Recursos Educativos</a:t>
            </a:r>
          </a:p>
        </p:txBody>
      </p:sp>
      <p:sp>
        <p:nvSpPr>
          <p:cNvPr id="6" name="Elipse 5"/>
          <p:cNvSpPr/>
          <p:nvPr/>
        </p:nvSpPr>
        <p:spPr>
          <a:xfrm>
            <a:off x="395936" y="1550831"/>
            <a:ext cx="1295744" cy="1152128"/>
          </a:xfrm>
          <a:prstGeom prst="ellipse">
            <a:avLst/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Recursos Educativos PerúEduca</a:t>
            </a:r>
          </a:p>
          <a:p>
            <a:pPr algn="ctr"/>
            <a:r>
              <a:rPr lang="es-PE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Parte 1</a:t>
            </a:r>
            <a:endParaRPr lang="es-P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entágono 1"/>
          <p:cNvSpPr/>
          <p:nvPr/>
        </p:nvSpPr>
        <p:spPr>
          <a:xfrm>
            <a:off x="611560" y="3138762"/>
            <a:ext cx="2474394" cy="794294"/>
          </a:xfrm>
          <a:prstGeom prst="homePlate">
            <a:avLst/>
          </a:prstGeom>
          <a:solidFill>
            <a:srgbClr val="E1061A"/>
          </a:solidFill>
          <a:ln>
            <a:solidFill>
              <a:srgbClr val="E10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 incluyen recursos portables para niveles primaria y secundaria.</a:t>
            </a:r>
            <a:endParaRPr lang="es-P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t="17451" r="1963" b="4850"/>
          <a:stretch/>
        </p:blipFill>
        <p:spPr>
          <a:xfrm>
            <a:off x="3851920" y="1550831"/>
            <a:ext cx="4392488" cy="2686315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1790210" y="1550831"/>
            <a:ext cx="1295744" cy="1152128"/>
          </a:xfrm>
          <a:prstGeom prst="ellipse">
            <a:avLst/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Recursos Educativos PerúEduca</a:t>
            </a:r>
          </a:p>
          <a:p>
            <a:pPr algn="ctr"/>
            <a:r>
              <a:rPr lang="es-PE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Parte 2</a:t>
            </a:r>
            <a:endParaRPr lang="es-P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entágono 9"/>
          <p:cNvSpPr/>
          <p:nvPr/>
        </p:nvSpPr>
        <p:spPr>
          <a:xfrm>
            <a:off x="611560" y="4437112"/>
            <a:ext cx="4752528" cy="864096"/>
          </a:xfrm>
          <a:prstGeom prst="homePlate">
            <a:avLst/>
          </a:prstGeom>
          <a:solidFill>
            <a:srgbClr val="FAB608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archivos se almacenan en:</a:t>
            </a:r>
          </a:p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/home/data/recursos-educativos-perueduca-2014</a:t>
            </a:r>
            <a:endParaRPr lang="es-PE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437112"/>
            <a:ext cx="1225550" cy="922767"/>
          </a:xfrm>
          <a:prstGeom prst="rect">
            <a:avLst/>
          </a:prstGeom>
        </p:spPr>
      </p:pic>
      <p:grpSp>
        <p:nvGrpSpPr>
          <p:cNvPr id="11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12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146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Administración del sistema</a:t>
            </a:r>
          </a:p>
        </p:txBody>
      </p:sp>
      <p:sp>
        <p:nvSpPr>
          <p:cNvPr id="14" name="3 CuadroTexto"/>
          <p:cNvSpPr txBox="1"/>
          <p:nvPr/>
        </p:nvSpPr>
        <p:spPr>
          <a:xfrm>
            <a:off x="251520" y="94570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E1061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Esquema de conexión de red</a:t>
            </a:r>
          </a:p>
        </p:txBody>
      </p:sp>
      <p:pic>
        <p:nvPicPr>
          <p:cNvPr id="9" name="Picture 2" descr="C:\Users\Administrador\Pictures\PerúEduca Servidor - Conexiones de red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632848" cy="400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6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16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6382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Administración del sistema</a:t>
            </a:r>
          </a:p>
        </p:txBody>
      </p:sp>
      <p:sp>
        <p:nvSpPr>
          <p:cNvPr id="2" name="Pentágono 1"/>
          <p:cNvSpPr/>
          <p:nvPr/>
        </p:nvSpPr>
        <p:spPr>
          <a:xfrm>
            <a:off x="683568" y="2996600"/>
            <a:ext cx="2304256" cy="717874"/>
          </a:xfrm>
          <a:prstGeom prst="homePlate">
            <a:avLst/>
          </a:prstGeom>
          <a:solidFill>
            <a:srgbClr val="E1061A"/>
          </a:solidFill>
          <a:ln>
            <a:solidFill>
              <a:srgbClr val="E10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Clic derecho sobre el ícono de red</a:t>
            </a:r>
            <a:endParaRPr lang="es-P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entágono 12"/>
          <p:cNvSpPr/>
          <p:nvPr/>
        </p:nvSpPr>
        <p:spPr>
          <a:xfrm>
            <a:off x="683567" y="3888340"/>
            <a:ext cx="2327341" cy="692788"/>
          </a:xfrm>
          <a:prstGeom prst="homePlate">
            <a:avLst/>
          </a:prstGeom>
          <a:solidFill>
            <a:srgbClr val="FFC000"/>
          </a:solidFill>
          <a:ln>
            <a:solidFill>
              <a:srgbClr val="FAB6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 en </a:t>
            </a:r>
            <a:r>
              <a:rPr lang="es-PE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las conexiones</a:t>
            </a:r>
            <a:endParaRPr lang="es-PE" sz="1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entágono 14"/>
          <p:cNvSpPr/>
          <p:nvPr/>
        </p:nvSpPr>
        <p:spPr>
          <a:xfrm>
            <a:off x="467544" y="1340768"/>
            <a:ext cx="2808312" cy="1224136"/>
          </a:xfrm>
          <a:prstGeom prst="homePlate">
            <a:avLst/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 caso sea necesario podemos modificar los parámetros de conexión a Internet</a:t>
            </a:r>
            <a:endParaRPr lang="es-P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67293"/>
            <a:ext cx="5652120" cy="4239090"/>
          </a:xfrm>
          <a:prstGeom prst="rect">
            <a:avLst/>
          </a:prstGeom>
        </p:spPr>
      </p:pic>
      <p:sp>
        <p:nvSpPr>
          <p:cNvPr id="6" name="Flecha abajo 5"/>
          <p:cNvSpPr/>
          <p:nvPr/>
        </p:nvSpPr>
        <p:spPr>
          <a:xfrm>
            <a:off x="7884368" y="906686"/>
            <a:ext cx="216024" cy="186565"/>
          </a:xfrm>
          <a:prstGeom prst="downArrow">
            <a:avLst/>
          </a:prstGeom>
          <a:solidFill>
            <a:srgbClr val="E1061A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3 CuadroTexto"/>
          <p:cNvSpPr txBox="1"/>
          <p:nvPr/>
        </p:nvSpPr>
        <p:spPr>
          <a:xfrm>
            <a:off x="251520" y="94570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E1061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Conexión a Internet</a:t>
            </a:r>
          </a:p>
        </p:txBody>
      </p:sp>
      <p:grpSp>
        <p:nvGrpSpPr>
          <p:cNvPr id="9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10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843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50096"/>
            <a:ext cx="4886325" cy="32766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Administración del sistema</a:t>
            </a:r>
          </a:p>
        </p:txBody>
      </p:sp>
      <p:sp>
        <p:nvSpPr>
          <p:cNvPr id="2" name="Pentágono 1"/>
          <p:cNvSpPr/>
          <p:nvPr/>
        </p:nvSpPr>
        <p:spPr>
          <a:xfrm>
            <a:off x="683568" y="3359198"/>
            <a:ext cx="2304256" cy="717874"/>
          </a:xfrm>
          <a:prstGeom prst="homePlate">
            <a:avLst/>
          </a:prstGeom>
          <a:solidFill>
            <a:srgbClr val="E1061A"/>
          </a:solidFill>
          <a:ln>
            <a:solidFill>
              <a:srgbClr val="E10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Clic sobre el botón </a:t>
            </a:r>
            <a:r>
              <a:rPr lang="es-P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Editar</a:t>
            </a:r>
            <a:endParaRPr lang="es-PE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entágono 14"/>
          <p:cNvSpPr/>
          <p:nvPr/>
        </p:nvSpPr>
        <p:spPr>
          <a:xfrm>
            <a:off x="683567" y="2073504"/>
            <a:ext cx="2327341" cy="853997"/>
          </a:xfrm>
          <a:prstGeom prst="homePlate">
            <a:avLst/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Seleccionar el perfil</a:t>
            </a:r>
          </a:p>
          <a:p>
            <a:pPr algn="ctr"/>
            <a:r>
              <a:rPr lang="es-P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WAN – Internet – eth1</a:t>
            </a:r>
            <a:endParaRPr lang="es-P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echa abajo 5"/>
          <p:cNvSpPr/>
          <p:nvPr/>
        </p:nvSpPr>
        <p:spPr>
          <a:xfrm rot="5400000">
            <a:off x="8424427" y="2651642"/>
            <a:ext cx="216024" cy="186565"/>
          </a:xfrm>
          <a:prstGeom prst="downArrow">
            <a:avLst/>
          </a:prstGeom>
          <a:solidFill>
            <a:srgbClr val="E1061A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3 CuadroTexto"/>
          <p:cNvSpPr txBox="1"/>
          <p:nvPr/>
        </p:nvSpPr>
        <p:spPr>
          <a:xfrm>
            <a:off x="251520" y="94570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E1061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Conexión a Internet</a:t>
            </a:r>
          </a:p>
        </p:txBody>
      </p:sp>
      <p:grpSp>
        <p:nvGrpSpPr>
          <p:cNvPr id="8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9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18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2902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Administración del sistema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980728"/>
            <a:ext cx="4351201" cy="4685040"/>
          </a:xfrm>
          <a:prstGeom prst="rect">
            <a:avLst/>
          </a:prstGeom>
        </p:spPr>
      </p:pic>
      <p:grpSp>
        <p:nvGrpSpPr>
          <p:cNvPr id="23" name="Grupo 22"/>
          <p:cNvGrpSpPr/>
          <p:nvPr/>
        </p:nvGrpSpPr>
        <p:grpSpPr>
          <a:xfrm>
            <a:off x="1259632" y="3932704"/>
            <a:ext cx="1656184" cy="1728544"/>
            <a:chOff x="1331640" y="2996600"/>
            <a:chExt cx="1656184" cy="1728544"/>
          </a:xfrm>
        </p:grpSpPr>
        <p:sp>
          <p:nvSpPr>
            <p:cNvPr id="2" name="Pentágono 1"/>
            <p:cNvSpPr/>
            <p:nvPr/>
          </p:nvSpPr>
          <p:spPr>
            <a:xfrm>
              <a:off x="1331640" y="2996600"/>
              <a:ext cx="1656184" cy="290238"/>
            </a:xfrm>
            <a:prstGeom prst="homePlate">
              <a:avLst/>
            </a:prstGeom>
            <a:solidFill>
              <a:srgbClr val="E1061A"/>
            </a:solidFill>
            <a:ln>
              <a:solidFill>
                <a:srgbClr val="E106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Dirección IP</a:t>
              </a:r>
              <a:endParaRPr lang="es-P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Pentágono 9"/>
            <p:cNvSpPr/>
            <p:nvPr/>
          </p:nvSpPr>
          <p:spPr>
            <a:xfrm>
              <a:off x="1331640" y="3356640"/>
              <a:ext cx="1656184" cy="288032"/>
            </a:xfrm>
            <a:prstGeom prst="homePlate">
              <a:avLst/>
            </a:prstGeom>
            <a:solidFill>
              <a:srgbClr val="FAB608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Máscara de red</a:t>
              </a:r>
              <a:endParaRPr lang="es-P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Pentágono 10"/>
            <p:cNvSpPr/>
            <p:nvPr/>
          </p:nvSpPr>
          <p:spPr>
            <a:xfrm>
              <a:off x="1331640" y="3714474"/>
              <a:ext cx="1656184" cy="288032"/>
            </a:xfrm>
            <a:prstGeom prst="homePlate">
              <a:avLst/>
            </a:prstGeom>
            <a:solidFill>
              <a:srgbClr val="00A098"/>
            </a:solidFill>
            <a:ln>
              <a:solidFill>
                <a:srgbClr val="00A0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Puerta de enlace</a:t>
              </a:r>
              <a:endParaRPr lang="es-P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Pentágono 11"/>
            <p:cNvSpPr/>
            <p:nvPr/>
          </p:nvSpPr>
          <p:spPr>
            <a:xfrm>
              <a:off x="1331640" y="4075793"/>
              <a:ext cx="1656184" cy="288032"/>
            </a:xfrm>
            <a:prstGeom prst="homePlat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Servidor DNS 1</a:t>
              </a:r>
              <a:endParaRPr lang="es-P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Pentágono 12"/>
            <p:cNvSpPr/>
            <p:nvPr/>
          </p:nvSpPr>
          <p:spPr>
            <a:xfrm>
              <a:off x="1331640" y="4437112"/>
              <a:ext cx="1656184" cy="288032"/>
            </a:xfrm>
            <a:prstGeom prst="homePlat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Servidor DNS 2</a:t>
              </a:r>
              <a:endParaRPr lang="es-P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Pentágono 14"/>
          <p:cNvSpPr/>
          <p:nvPr/>
        </p:nvSpPr>
        <p:spPr>
          <a:xfrm>
            <a:off x="881590" y="1412776"/>
            <a:ext cx="2556284" cy="706576"/>
          </a:xfrm>
          <a:prstGeom prst="homePlate">
            <a:avLst/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Ir a la pestaña</a:t>
            </a:r>
          </a:p>
          <a:p>
            <a:pPr algn="ctr"/>
            <a:r>
              <a:rPr lang="es-P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Ajustes de IPv4</a:t>
            </a:r>
          </a:p>
        </p:txBody>
      </p:sp>
      <p:sp>
        <p:nvSpPr>
          <p:cNvPr id="16" name="3 CuadroTexto"/>
          <p:cNvSpPr txBox="1"/>
          <p:nvPr/>
        </p:nvSpPr>
        <p:spPr>
          <a:xfrm>
            <a:off x="251520" y="94570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E1061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Conexión a Internet</a:t>
            </a:r>
          </a:p>
        </p:txBody>
      </p:sp>
      <p:cxnSp>
        <p:nvCxnSpPr>
          <p:cNvPr id="18" name="Conector recto 17"/>
          <p:cNvCxnSpPr/>
          <p:nvPr/>
        </p:nvCxnSpPr>
        <p:spPr>
          <a:xfrm>
            <a:off x="4716016" y="3286838"/>
            <a:ext cx="7200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5652120" y="3269812"/>
            <a:ext cx="72008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6588224" y="3269564"/>
            <a:ext cx="720080" cy="0"/>
          </a:xfrm>
          <a:prstGeom prst="line">
            <a:avLst/>
          </a:prstGeom>
          <a:ln w="25400">
            <a:solidFill>
              <a:srgbClr val="00A0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6000975" y="3858490"/>
            <a:ext cx="72008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6832933" y="3858490"/>
            <a:ext cx="720080" cy="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entágono 23"/>
          <p:cNvSpPr/>
          <p:nvPr/>
        </p:nvSpPr>
        <p:spPr>
          <a:xfrm>
            <a:off x="889232" y="2204864"/>
            <a:ext cx="2556284" cy="706576"/>
          </a:xfrm>
          <a:prstGeom prst="homePlate">
            <a:avLst/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Cambiar el método a</a:t>
            </a:r>
          </a:p>
          <a:p>
            <a:pPr algn="ctr"/>
            <a:r>
              <a:rPr lang="es-P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</a:p>
        </p:txBody>
      </p:sp>
      <p:sp>
        <p:nvSpPr>
          <p:cNvPr id="25" name="Pentágono 24"/>
          <p:cNvSpPr/>
          <p:nvPr/>
        </p:nvSpPr>
        <p:spPr>
          <a:xfrm>
            <a:off x="889232" y="2996952"/>
            <a:ext cx="2556284" cy="706576"/>
          </a:xfrm>
          <a:prstGeom prst="homePlate">
            <a:avLst/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Clic en el botón </a:t>
            </a:r>
            <a:r>
              <a:rPr lang="es-P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Añadir</a:t>
            </a:r>
          </a:p>
        </p:txBody>
      </p:sp>
      <p:grpSp>
        <p:nvGrpSpPr>
          <p:cNvPr id="26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27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28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19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9822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1196752"/>
            <a:ext cx="79208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b="1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1. Descripción del sistema</a:t>
            </a:r>
            <a:endParaRPr lang="es-PE" sz="16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Qué es el servidor de escuela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Servicios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Aplicaciones</a:t>
            </a:r>
          </a:p>
          <a:p>
            <a:pPr lvl="0" indent="268288"/>
            <a:endParaRPr lang="es-PE" sz="1600" dirty="0" smtClean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s-PE" sz="1600" b="1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2. Instalación del sistema</a:t>
            </a:r>
            <a:endParaRPr lang="es-PE" sz="16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Discos de instalación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Instalación del Sistema Base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Instalación de Recursos Educativos</a:t>
            </a:r>
          </a:p>
          <a:p>
            <a:endParaRPr lang="es-PE" sz="16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s-PE" sz="1600" b="1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3. Administración del sistema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Configuración de la conexión a Internet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Filtro de contenidos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Repositorio público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Repositorio privado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Aula Virtual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51520" y="548680"/>
            <a:ext cx="7056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CONTENIDOS</a:t>
            </a:r>
          </a:p>
        </p:txBody>
      </p:sp>
      <p:grpSp>
        <p:nvGrpSpPr>
          <p:cNvPr id="6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7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</a:t>
              </a:r>
              <a:fld id="{3E3385F2-F747-4E94-9185-2693003FB81A}" type="slidenum">
                <a:rPr lang="es-PE" sz="1200" smtClean="0"/>
                <a:pPr algn="r"/>
                <a:t>2</a:t>
              </a:fld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107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Administración del sistema</a:t>
            </a:r>
          </a:p>
        </p:txBody>
      </p:sp>
      <p:sp>
        <p:nvSpPr>
          <p:cNvPr id="15" name="Pentágono 14"/>
          <p:cNvSpPr/>
          <p:nvPr/>
        </p:nvSpPr>
        <p:spPr>
          <a:xfrm>
            <a:off x="539552" y="2420888"/>
            <a:ext cx="3312368" cy="1800200"/>
          </a:xfrm>
          <a:prstGeom prst="homePlate">
            <a:avLst/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 hacer guardar la configuración se le </a:t>
            </a:r>
            <a:r>
              <a:rPr lang="es-P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solilcitará</a:t>
            </a: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P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constraseña</a:t>
            </a: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P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root</a:t>
            </a: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endParaRPr lang="es-P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digete</a:t>
            </a:r>
            <a:endParaRPr lang="es-P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3 CuadroTexto"/>
          <p:cNvSpPr txBox="1"/>
          <p:nvPr/>
        </p:nvSpPr>
        <p:spPr>
          <a:xfrm>
            <a:off x="251520" y="94570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E1061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Conexión a Internet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98969"/>
            <a:ext cx="4200525" cy="3095625"/>
          </a:xfrm>
          <a:prstGeom prst="rect">
            <a:avLst/>
          </a:prstGeom>
        </p:spPr>
      </p:pic>
      <p:grpSp>
        <p:nvGrpSpPr>
          <p:cNvPr id="6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7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20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7607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Administración del sistema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980727"/>
            <a:ext cx="3201782" cy="4742297"/>
          </a:xfrm>
          <a:prstGeom prst="rect">
            <a:avLst/>
          </a:prstGeom>
        </p:spPr>
      </p:pic>
      <p:sp>
        <p:nvSpPr>
          <p:cNvPr id="11" name="Pentágono 10"/>
          <p:cNvSpPr/>
          <p:nvPr/>
        </p:nvSpPr>
        <p:spPr>
          <a:xfrm>
            <a:off x="683567" y="1478146"/>
            <a:ext cx="2736304" cy="995764"/>
          </a:xfrm>
          <a:prstGeom prst="homePlate">
            <a:avLst/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 verificar los datos ingresados:</a:t>
            </a:r>
            <a:endParaRPr lang="es-P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entágono 11"/>
          <p:cNvSpPr/>
          <p:nvPr/>
        </p:nvSpPr>
        <p:spPr>
          <a:xfrm>
            <a:off x="683568" y="2996600"/>
            <a:ext cx="2304256" cy="717874"/>
          </a:xfrm>
          <a:prstGeom prst="homePlate">
            <a:avLst/>
          </a:prstGeom>
          <a:solidFill>
            <a:srgbClr val="E1061A"/>
          </a:solidFill>
          <a:ln>
            <a:solidFill>
              <a:srgbClr val="E10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Clic derecho sobre el ícono de red</a:t>
            </a:r>
            <a:endParaRPr lang="es-P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entágono 12"/>
          <p:cNvSpPr/>
          <p:nvPr/>
        </p:nvSpPr>
        <p:spPr>
          <a:xfrm>
            <a:off x="683567" y="3888340"/>
            <a:ext cx="2327341" cy="692788"/>
          </a:xfrm>
          <a:prstGeom prst="homePlate">
            <a:avLst/>
          </a:prstGeom>
          <a:solidFill>
            <a:srgbClr val="FFC000"/>
          </a:solidFill>
          <a:ln>
            <a:solidFill>
              <a:srgbClr val="FAB6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 en </a:t>
            </a:r>
            <a:r>
              <a:rPr lang="es-PE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de la conexión</a:t>
            </a:r>
            <a:endParaRPr lang="es-PE" sz="1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3 CuadroTexto"/>
          <p:cNvSpPr txBox="1"/>
          <p:nvPr/>
        </p:nvSpPr>
        <p:spPr>
          <a:xfrm>
            <a:off x="251520" y="94570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E1061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Conexión a Internet</a:t>
            </a:r>
          </a:p>
        </p:txBody>
      </p:sp>
      <p:grpSp>
        <p:nvGrpSpPr>
          <p:cNvPr id="8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9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</a:t>
              </a:r>
              <a:fld id="{3E3385F2-F747-4E94-9185-2693003FB81A}" type="slidenum">
                <a:rPr lang="es-PE" sz="1200" smtClean="0"/>
                <a:pPr algn="r"/>
                <a:t>21</a:t>
              </a:fld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264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Administración del sistema</a:t>
            </a:r>
          </a:p>
        </p:txBody>
      </p:sp>
      <p:sp>
        <p:nvSpPr>
          <p:cNvPr id="11" name="Pentágono 10"/>
          <p:cNvSpPr/>
          <p:nvPr/>
        </p:nvSpPr>
        <p:spPr>
          <a:xfrm>
            <a:off x="611560" y="2533190"/>
            <a:ext cx="2736304" cy="995764"/>
          </a:xfrm>
          <a:prstGeom prst="homePlate">
            <a:avLst/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 ingresar en la configuración del filtro de contenidos</a:t>
            </a:r>
            <a:endParaRPr lang="es-P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3 CuadroTexto"/>
          <p:cNvSpPr txBox="1"/>
          <p:nvPr/>
        </p:nvSpPr>
        <p:spPr>
          <a:xfrm>
            <a:off x="251520" y="94570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E1061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Filtro de contenidos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1" r="25588" b="48950"/>
          <a:stretch/>
        </p:blipFill>
        <p:spPr>
          <a:xfrm>
            <a:off x="3779912" y="1246096"/>
            <a:ext cx="5112568" cy="3501008"/>
          </a:xfrm>
          <a:prstGeom prst="rect">
            <a:avLst/>
          </a:prstGeom>
        </p:spPr>
      </p:pic>
      <p:grpSp>
        <p:nvGrpSpPr>
          <p:cNvPr id="6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7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22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7916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Administración del sistema</a:t>
            </a:r>
          </a:p>
        </p:txBody>
      </p:sp>
      <p:sp>
        <p:nvSpPr>
          <p:cNvPr id="11" name="Pentágono 10"/>
          <p:cNvSpPr/>
          <p:nvPr/>
        </p:nvSpPr>
        <p:spPr>
          <a:xfrm>
            <a:off x="611560" y="2533190"/>
            <a:ext cx="2736304" cy="995764"/>
          </a:xfrm>
          <a:prstGeom prst="homePlate">
            <a:avLst/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Seleccionar la opción que necesite</a:t>
            </a:r>
            <a:endParaRPr lang="es-P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3 CuadroTexto"/>
          <p:cNvSpPr txBox="1"/>
          <p:nvPr/>
        </p:nvSpPr>
        <p:spPr>
          <a:xfrm>
            <a:off x="251520" y="94570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E1061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Filtro de contenidos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628800"/>
            <a:ext cx="5061864" cy="3960440"/>
          </a:xfrm>
          <a:prstGeom prst="rect">
            <a:avLst/>
          </a:prstGeom>
        </p:spPr>
      </p:pic>
      <p:grpSp>
        <p:nvGrpSpPr>
          <p:cNvPr id="6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7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</a:t>
              </a:r>
              <a:fld id="{3E3385F2-F747-4E94-9185-2693003FB81A}" type="slidenum">
                <a:rPr lang="es-PE" sz="1200" smtClean="0"/>
                <a:pPr algn="r"/>
                <a:t>23</a:t>
              </a:fld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9061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Administración del sistema</a:t>
            </a:r>
          </a:p>
        </p:txBody>
      </p:sp>
      <p:sp>
        <p:nvSpPr>
          <p:cNvPr id="11" name="Pentágono 10"/>
          <p:cNvSpPr/>
          <p:nvPr/>
        </p:nvSpPr>
        <p:spPr>
          <a:xfrm>
            <a:off x="395536" y="2533190"/>
            <a:ext cx="3024336" cy="1687898"/>
          </a:xfrm>
          <a:prstGeom prst="homePlate">
            <a:avLst/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 seleccionar la opción </a:t>
            </a:r>
          </a:p>
          <a:p>
            <a:pPr algn="ctr"/>
            <a:endParaRPr lang="es-P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Activar o desactivar lista de dominios bloqueados</a:t>
            </a:r>
          </a:p>
        </p:txBody>
      </p:sp>
      <p:sp>
        <p:nvSpPr>
          <p:cNvPr id="14" name="3 CuadroTexto"/>
          <p:cNvSpPr txBox="1"/>
          <p:nvPr/>
        </p:nvSpPr>
        <p:spPr>
          <a:xfrm>
            <a:off x="251520" y="94570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E1061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Filtro de contenidos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398951"/>
            <a:ext cx="5164088" cy="4040421"/>
          </a:xfrm>
          <a:prstGeom prst="rect">
            <a:avLst/>
          </a:prstGeom>
        </p:spPr>
      </p:pic>
      <p:grpSp>
        <p:nvGrpSpPr>
          <p:cNvPr id="6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7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</a:t>
              </a:r>
              <a:fld id="{3E3385F2-F747-4E94-9185-2693003FB81A}" type="slidenum">
                <a:rPr lang="es-PE" sz="1200" smtClean="0"/>
                <a:pPr algn="r"/>
                <a:t>24</a:t>
              </a:fld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9878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Administración del sistema</a:t>
            </a:r>
          </a:p>
        </p:txBody>
      </p:sp>
      <p:sp>
        <p:nvSpPr>
          <p:cNvPr id="11" name="Pentágono 10"/>
          <p:cNvSpPr/>
          <p:nvPr/>
        </p:nvSpPr>
        <p:spPr>
          <a:xfrm>
            <a:off x="395536" y="2533190"/>
            <a:ext cx="3024336" cy="1687898"/>
          </a:xfrm>
          <a:prstGeom prst="homePlate">
            <a:avLst/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 seleccionar la opción </a:t>
            </a:r>
          </a:p>
          <a:p>
            <a:pPr algn="ctr"/>
            <a:endParaRPr lang="es-P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Agregar o quitar dominios bloqueados</a:t>
            </a:r>
          </a:p>
        </p:txBody>
      </p:sp>
      <p:sp>
        <p:nvSpPr>
          <p:cNvPr id="14" name="3 CuadroTexto"/>
          <p:cNvSpPr txBox="1"/>
          <p:nvPr/>
        </p:nvSpPr>
        <p:spPr>
          <a:xfrm>
            <a:off x="251520" y="94570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E1061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Filtro de contenidos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484784"/>
            <a:ext cx="5061864" cy="3960440"/>
          </a:xfrm>
          <a:prstGeom prst="rect">
            <a:avLst/>
          </a:prstGeom>
        </p:spPr>
      </p:pic>
      <p:grpSp>
        <p:nvGrpSpPr>
          <p:cNvPr id="6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7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</a:t>
              </a:r>
              <a:fld id="{3E3385F2-F747-4E94-9185-2693003FB81A}" type="slidenum">
                <a:rPr lang="es-PE" sz="1200" smtClean="0"/>
                <a:pPr algn="r"/>
                <a:t>25</a:t>
              </a:fld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3908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Administración del sistema</a:t>
            </a:r>
          </a:p>
        </p:txBody>
      </p:sp>
      <p:sp>
        <p:nvSpPr>
          <p:cNvPr id="11" name="Pentágono 10"/>
          <p:cNvSpPr/>
          <p:nvPr/>
        </p:nvSpPr>
        <p:spPr>
          <a:xfrm>
            <a:off x="395536" y="2533190"/>
            <a:ext cx="3024336" cy="1687898"/>
          </a:xfrm>
          <a:prstGeom prst="homePlate">
            <a:avLst/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 seleccionar la opción </a:t>
            </a:r>
          </a:p>
          <a:p>
            <a:pPr algn="ctr"/>
            <a:endParaRPr lang="es-P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2.1. Agregar un dominio</a:t>
            </a:r>
          </a:p>
        </p:txBody>
      </p:sp>
      <p:sp>
        <p:nvSpPr>
          <p:cNvPr id="14" name="3 CuadroTexto"/>
          <p:cNvSpPr txBox="1"/>
          <p:nvPr/>
        </p:nvSpPr>
        <p:spPr>
          <a:xfrm>
            <a:off x="251520" y="94570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E1061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Filtro de contenidos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351450"/>
            <a:ext cx="5127861" cy="3661726"/>
          </a:xfrm>
          <a:prstGeom prst="rect">
            <a:avLst/>
          </a:prstGeom>
        </p:spPr>
      </p:pic>
      <p:grpSp>
        <p:nvGrpSpPr>
          <p:cNvPr id="6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7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</a:t>
              </a:r>
              <a:fld id="{3E3385F2-F747-4E94-9185-2693003FB81A}" type="slidenum">
                <a:rPr lang="es-PE" sz="1200" smtClean="0"/>
                <a:pPr algn="r"/>
                <a:t>26</a:t>
              </a:fld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941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Administración del sistema</a:t>
            </a:r>
          </a:p>
        </p:txBody>
      </p:sp>
      <p:sp>
        <p:nvSpPr>
          <p:cNvPr id="11" name="Pentágono 10"/>
          <p:cNvSpPr/>
          <p:nvPr/>
        </p:nvSpPr>
        <p:spPr>
          <a:xfrm>
            <a:off x="395536" y="2533190"/>
            <a:ext cx="3024336" cy="1687898"/>
          </a:xfrm>
          <a:prstGeom prst="homePlate">
            <a:avLst/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 seleccionar la opción </a:t>
            </a:r>
          </a:p>
          <a:p>
            <a:pPr algn="ctr"/>
            <a:endParaRPr lang="es-P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2.2. Ver o quitar dominio</a:t>
            </a:r>
          </a:p>
        </p:txBody>
      </p:sp>
      <p:sp>
        <p:nvSpPr>
          <p:cNvPr id="14" name="3 CuadroTexto"/>
          <p:cNvSpPr txBox="1"/>
          <p:nvPr/>
        </p:nvSpPr>
        <p:spPr>
          <a:xfrm>
            <a:off x="251520" y="94570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E1061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Filtro de contenidos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391992"/>
            <a:ext cx="5112568" cy="4000111"/>
          </a:xfrm>
          <a:prstGeom prst="rect">
            <a:avLst/>
          </a:prstGeom>
        </p:spPr>
      </p:pic>
      <p:grpSp>
        <p:nvGrpSpPr>
          <p:cNvPr id="6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7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</a:t>
              </a:r>
              <a:fld id="{3E3385F2-F747-4E94-9185-2693003FB81A}" type="slidenum">
                <a:rPr lang="es-PE" sz="1200" smtClean="0"/>
                <a:pPr algn="r"/>
                <a:t>27</a:t>
              </a:fld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4787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Administración del sistema</a:t>
            </a:r>
          </a:p>
        </p:txBody>
      </p:sp>
      <p:sp>
        <p:nvSpPr>
          <p:cNvPr id="11" name="Pentágono 10"/>
          <p:cNvSpPr/>
          <p:nvPr/>
        </p:nvSpPr>
        <p:spPr>
          <a:xfrm>
            <a:off x="467544" y="2317166"/>
            <a:ext cx="3024336" cy="607778"/>
          </a:xfrm>
          <a:prstGeom prst="homePlate">
            <a:avLst/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¿Cómo subir archivos al Repositorio público?</a:t>
            </a:r>
            <a:endParaRPr lang="es-P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3 CuadroTexto"/>
          <p:cNvSpPr txBox="1"/>
          <p:nvPr/>
        </p:nvSpPr>
        <p:spPr>
          <a:xfrm>
            <a:off x="251520" y="94570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E1061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Repositorio público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40334" r="14562" b="5900"/>
          <a:stretch/>
        </p:blipFill>
        <p:spPr>
          <a:xfrm>
            <a:off x="3707904" y="2132856"/>
            <a:ext cx="5256584" cy="3024336"/>
          </a:xfrm>
          <a:prstGeom prst="rect">
            <a:avLst/>
          </a:prstGeom>
        </p:spPr>
      </p:pic>
      <p:grpSp>
        <p:nvGrpSpPr>
          <p:cNvPr id="6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7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</a:t>
              </a:r>
              <a:fld id="{3E3385F2-F747-4E94-9185-2693003FB81A}" type="slidenum">
                <a:rPr lang="es-PE" sz="1200" smtClean="0"/>
                <a:pPr algn="r"/>
                <a:t>28</a:t>
              </a:fld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7776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Administración del sistema</a:t>
            </a:r>
          </a:p>
        </p:txBody>
      </p:sp>
      <p:sp>
        <p:nvSpPr>
          <p:cNvPr id="11" name="Pentágono 10"/>
          <p:cNvSpPr/>
          <p:nvPr/>
        </p:nvSpPr>
        <p:spPr>
          <a:xfrm>
            <a:off x="467544" y="2852936"/>
            <a:ext cx="3024336" cy="607778"/>
          </a:xfrm>
          <a:prstGeom prst="homePlate">
            <a:avLst/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Seleccionar un archivo usando el botón Examinar</a:t>
            </a:r>
            <a:endParaRPr lang="es-P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3 CuadroTexto"/>
          <p:cNvSpPr txBox="1"/>
          <p:nvPr/>
        </p:nvSpPr>
        <p:spPr>
          <a:xfrm>
            <a:off x="251520" y="94570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E1061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Repositorio público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72" y="1315040"/>
            <a:ext cx="4699368" cy="3744416"/>
          </a:xfrm>
          <a:prstGeom prst="rect">
            <a:avLst/>
          </a:prstGeom>
        </p:spPr>
      </p:pic>
      <p:grpSp>
        <p:nvGrpSpPr>
          <p:cNvPr id="6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7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</a:t>
              </a:r>
              <a:fld id="{3E3385F2-F747-4E94-9185-2693003FB81A}" type="slidenum">
                <a:rPr lang="es-PE" sz="1200" smtClean="0"/>
                <a:pPr algn="r"/>
                <a:t>29</a:t>
              </a:fld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2478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Descripción del sistema</a:t>
            </a:r>
          </a:p>
        </p:txBody>
      </p:sp>
      <p:sp>
        <p:nvSpPr>
          <p:cNvPr id="5" name="Elipse 4"/>
          <p:cNvSpPr/>
          <p:nvPr/>
        </p:nvSpPr>
        <p:spPr>
          <a:xfrm>
            <a:off x="3676289" y="2240868"/>
            <a:ext cx="1908212" cy="1696712"/>
          </a:xfrm>
          <a:prstGeom prst="ellipse">
            <a:avLst/>
          </a:prstGeom>
          <a:solidFill>
            <a:srgbClr val="E1061A"/>
          </a:solidFill>
          <a:ln>
            <a:solidFill>
              <a:srgbClr val="E10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¿Qué es el Servidor de Escuela?</a:t>
            </a:r>
            <a:endParaRPr lang="es-P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491711" y="2316657"/>
            <a:ext cx="2232248" cy="792088"/>
          </a:xfrm>
          <a:prstGeom prst="roundRect">
            <a:avLst/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Repositorio de Archivos</a:t>
            </a:r>
            <a:endParaRPr lang="es-P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6514560" y="2276872"/>
            <a:ext cx="2232248" cy="792088"/>
          </a:xfrm>
          <a:prstGeom prst="roundRect">
            <a:avLst/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Linux </a:t>
            </a:r>
            <a:r>
              <a:rPr lang="es-P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Fedora</a:t>
            </a: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personalizado</a:t>
            </a:r>
            <a:endParaRPr lang="es-P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6514560" y="4418611"/>
            <a:ext cx="2232248" cy="792088"/>
          </a:xfrm>
          <a:prstGeom prst="roundRect">
            <a:avLst/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Fácil de instalar</a:t>
            </a:r>
            <a:endParaRPr lang="es-P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553240" y="4418611"/>
            <a:ext cx="2232248" cy="792088"/>
          </a:xfrm>
          <a:prstGeom prst="roundRect">
            <a:avLst/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Educativos</a:t>
            </a:r>
            <a:endParaRPr lang="es-P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3514271" y="4941168"/>
            <a:ext cx="2232248" cy="792088"/>
          </a:xfrm>
          <a:prstGeom prst="roundRect">
            <a:avLst/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Estación de Trabajo</a:t>
            </a:r>
            <a:endParaRPr lang="es-P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632" y="1199491"/>
            <a:ext cx="936104" cy="936104"/>
          </a:xfrm>
          <a:prstGeom prst="rect">
            <a:avLst/>
          </a:prstGeom>
        </p:spPr>
      </p:pic>
      <p:grpSp>
        <p:nvGrpSpPr>
          <p:cNvPr id="20" name="Grupo 19"/>
          <p:cNvGrpSpPr/>
          <p:nvPr/>
        </p:nvGrpSpPr>
        <p:grpSpPr>
          <a:xfrm>
            <a:off x="1198103" y="1565194"/>
            <a:ext cx="819464" cy="559260"/>
            <a:chOff x="1198103" y="1253377"/>
            <a:chExt cx="819464" cy="559260"/>
          </a:xfrm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1" name="Recortar rectángulo de esquina sencilla 20"/>
            <p:cNvSpPr/>
            <p:nvPr/>
          </p:nvSpPr>
          <p:spPr>
            <a:xfrm>
              <a:off x="1321161" y="1253377"/>
              <a:ext cx="696406" cy="432048"/>
            </a:xfrm>
            <a:prstGeom prst="snip1Rect">
              <a:avLst/>
            </a:prstGeom>
            <a:solidFill>
              <a:srgbClr val="00A098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2" name="Recortar rectángulo de esquina sencilla 21"/>
            <p:cNvSpPr/>
            <p:nvPr/>
          </p:nvSpPr>
          <p:spPr>
            <a:xfrm>
              <a:off x="1259632" y="1316983"/>
              <a:ext cx="696406" cy="432048"/>
            </a:xfrm>
            <a:prstGeom prst="snip1Rect">
              <a:avLst/>
            </a:prstGeom>
            <a:solidFill>
              <a:srgbClr val="00A098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3" name="Recortar rectángulo de esquina sencilla 22"/>
            <p:cNvSpPr/>
            <p:nvPr/>
          </p:nvSpPr>
          <p:spPr>
            <a:xfrm>
              <a:off x="1198103" y="1380589"/>
              <a:ext cx="696406" cy="432048"/>
            </a:xfrm>
            <a:prstGeom prst="snip1Rect">
              <a:avLst/>
            </a:prstGeom>
            <a:solidFill>
              <a:srgbClr val="00A098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1343689" y="3861048"/>
            <a:ext cx="651349" cy="432048"/>
            <a:chOff x="1398998" y="3861048"/>
            <a:chExt cx="651349" cy="432048"/>
          </a:xfrm>
          <a:solidFill>
            <a:srgbClr val="00A098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6" name="Rectángulo 5"/>
            <p:cNvSpPr/>
            <p:nvPr/>
          </p:nvSpPr>
          <p:spPr>
            <a:xfrm>
              <a:off x="1398998" y="3861048"/>
              <a:ext cx="651349" cy="432048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" name="Triángulo isósceles 2"/>
            <p:cNvSpPr/>
            <p:nvPr/>
          </p:nvSpPr>
          <p:spPr>
            <a:xfrm rot="5400000">
              <a:off x="1639249" y="3956671"/>
              <a:ext cx="250897" cy="246316"/>
            </a:xfrm>
            <a:prstGeom prst="triangl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7201890" y="3714660"/>
            <a:ext cx="864096" cy="586847"/>
            <a:chOff x="7092280" y="3717032"/>
            <a:chExt cx="864096" cy="586847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8" name="Anillo 7"/>
            <p:cNvSpPr/>
            <p:nvPr/>
          </p:nvSpPr>
          <p:spPr>
            <a:xfrm>
              <a:off x="7380312" y="3717032"/>
              <a:ext cx="576064" cy="576064"/>
            </a:xfrm>
            <a:prstGeom prst="donut">
              <a:avLst>
                <a:gd name="adj" fmla="val 41931"/>
              </a:avLst>
            </a:prstGeom>
            <a:solidFill>
              <a:srgbClr val="00A0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24" name="Anillo 23"/>
            <p:cNvSpPr/>
            <p:nvPr/>
          </p:nvSpPr>
          <p:spPr>
            <a:xfrm>
              <a:off x="7234406" y="3717032"/>
              <a:ext cx="576064" cy="576064"/>
            </a:xfrm>
            <a:prstGeom prst="donut">
              <a:avLst>
                <a:gd name="adj" fmla="val 41931"/>
              </a:avLst>
            </a:prstGeom>
            <a:solidFill>
              <a:srgbClr val="00A0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25" name="Anillo 24"/>
            <p:cNvSpPr/>
            <p:nvPr/>
          </p:nvSpPr>
          <p:spPr>
            <a:xfrm>
              <a:off x="7092280" y="3727815"/>
              <a:ext cx="576064" cy="576064"/>
            </a:xfrm>
            <a:prstGeom prst="donut">
              <a:avLst>
                <a:gd name="adj" fmla="val 41931"/>
              </a:avLst>
            </a:prstGeom>
            <a:solidFill>
              <a:srgbClr val="00A0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4224052" y="4421302"/>
            <a:ext cx="996020" cy="375850"/>
            <a:chOff x="4224052" y="4421302"/>
            <a:chExt cx="996020" cy="375850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10" name="Retraso 9"/>
            <p:cNvSpPr/>
            <p:nvPr/>
          </p:nvSpPr>
          <p:spPr>
            <a:xfrm>
              <a:off x="4224052" y="4421302"/>
              <a:ext cx="576064" cy="375850"/>
            </a:xfrm>
            <a:prstGeom prst="flowChartDelay">
              <a:avLst/>
            </a:prstGeom>
            <a:solidFill>
              <a:srgbClr val="00A0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cxnSp>
          <p:nvCxnSpPr>
            <p:cNvPr id="27" name="Conector recto 26"/>
            <p:cNvCxnSpPr/>
            <p:nvPr/>
          </p:nvCxnSpPr>
          <p:spPr>
            <a:xfrm>
              <a:off x="4404072" y="4421302"/>
              <a:ext cx="0" cy="3758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/>
            <p:cNvCxnSpPr>
              <a:stCxn id="10" idx="1"/>
            </p:cNvCxnSpPr>
            <p:nvPr/>
          </p:nvCxnSpPr>
          <p:spPr>
            <a:xfrm>
              <a:off x="4224052" y="4609227"/>
              <a:ext cx="1800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orma libre 30"/>
            <p:cNvSpPr/>
            <p:nvPr/>
          </p:nvSpPr>
          <p:spPr>
            <a:xfrm>
              <a:off x="4800623" y="4588286"/>
              <a:ext cx="419449" cy="134224"/>
            </a:xfrm>
            <a:custGeom>
              <a:avLst/>
              <a:gdLst>
                <a:gd name="connsiteX0" fmla="*/ 0 w 419449"/>
                <a:gd name="connsiteY0" fmla="*/ 0 h 134224"/>
                <a:gd name="connsiteX1" fmla="*/ 134224 w 419449"/>
                <a:gd name="connsiteY1" fmla="*/ 125835 h 134224"/>
                <a:gd name="connsiteX2" fmla="*/ 285225 w 419449"/>
                <a:gd name="connsiteY2" fmla="*/ 8389 h 134224"/>
                <a:gd name="connsiteX3" fmla="*/ 419449 w 419449"/>
                <a:gd name="connsiteY3" fmla="*/ 134224 h 134224"/>
                <a:gd name="connsiteX4" fmla="*/ 419449 w 419449"/>
                <a:gd name="connsiteY4" fmla="*/ 134224 h 134224"/>
                <a:gd name="connsiteX5" fmla="*/ 419449 w 419449"/>
                <a:gd name="connsiteY5" fmla="*/ 134224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9449" h="134224">
                  <a:moveTo>
                    <a:pt x="0" y="0"/>
                  </a:moveTo>
                  <a:cubicBezTo>
                    <a:pt x="43343" y="62218"/>
                    <a:pt x="86687" y="124437"/>
                    <a:pt x="134224" y="125835"/>
                  </a:cubicBezTo>
                  <a:cubicBezTo>
                    <a:pt x="181761" y="127233"/>
                    <a:pt x="237688" y="6991"/>
                    <a:pt x="285225" y="8389"/>
                  </a:cubicBezTo>
                  <a:cubicBezTo>
                    <a:pt x="332762" y="9787"/>
                    <a:pt x="419449" y="134224"/>
                    <a:pt x="419449" y="134224"/>
                  </a:cubicBezTo>
                  <a:lnTo>
                    <a:pt x="419449" y="134224"/>
                  </a:lnTo>
                  <a:lnTo>
                    <a:pt x="419449" y="134224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33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34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35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3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661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Administración del sistema</a:t>
            </a:r>
          </a:p>
        </p:txBody>
      </p:sp>
      <p:sp>
        <p:nvSpPr>
          <p:cNvPr id="11" name="Pentágono 10"/>
          <p:cNvSpPr/>
          <p:nvPr/>
        </p:nvSpPr>
        <p:spPr>
          <a:xfrm>
            <a:off x="467544" y="2749214"/>
            <a:ext cx="3024336" cy="607778"/>
          </a:xfrm>
          <a:prstGeom prst="homePlate">
            <a:avLst/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Hacer clic en el botón </a:t>
            </a:r>
          </a:p>
          <a:p>
            <a:pPr algn="ctr"/>
            <a:r>
              <a:rPr lang="es-P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Subir Archivos</a:t>
            </a:r>
          </a:p>
        </p:txBody>
      </p:sp>
      <p:sp>
        <p:nvSpPr>
          <p:cNvPr id="14" name="3 CuadroTexto"/>
          <p:cNvSpPr txBox="1"/>
          <p:nvPr/>
        </p:nvSpPr>
        <p:spPr>
          <a:xfrm>
            <a:off x="251520" y="94570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E1061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Repositorio público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9" t="28004" r="20174" b="1189"/>
          <a:stretch/>
        </p:blipFill>
        <p:spPr>
          <a:xfrm>
            <a:off x="3780900" y="1484784"/>
            <a:ext cx="4851539" cy="3528392"/>
          </a:xfrm>
          <a:prstGeom prst="rect">
            <a:avLst/>
          </a:prstGeom>
        </p:spPr>
      </p:pic>
      <p:grpSp>
        <p:nvGrpSpPr>
          <p:cNvPr id="6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7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30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1740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Administración del sistema</a:t>
            </a:r>
          </a:p>
        </p:txBody>
      </p:sp>
      <p:sp>
        <p:nvSpPr>
          <p:cNvPr id="11" name="Pentágono 10"/>
          <p:cNvSpPr/>
          <p:nvPr/>
        </p:nvSpPr>
        <p:spPr>
          <a:xfrm>
            <a:off x="467544" y="2317166"/>
            <a:ext cx="3024336" cy="607778"/>
          </a:xfrm>
          <a:prstGeom prst="homePlate">
            <a:avLst/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Hacer clic en el botón </a:t>
            </a:r>
          </a:p>
          <a:p>
            <a:pPr algn="ctr"/>
            <a:r>
              <a:rPr lang="es-P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 Archivos</a:t>
            </a:r>
          </a:p>
        </p:txBody>
      </p:sp>
      <p:sp>
        <p:nvSpPr>
          <p:cNvPr id="14" name="3 CuadroTexto"/>
          <p:cNvSpPr txBox="1"/>
          <p:nvPr/>
        </p:nvSpPr>
        <p:spPr>
          <a:xfrm>
            <a:off x="251520" y="94570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E1061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Repositorio público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484784"/>
            <a:ext cx="5184576" cy="2650262"/>
          </a:xfrm>
          <a:prstGeom prst="rect">
            <a:avLst/>
          </a:prstGeom>
        </p:spPr>
      </p:pic>
      <p:grpSp>
        <p:nvGrpSpPr>
          <p:cNvPr id="6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7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31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0251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Administración del sistema</a:t>
            </a:r>
          </a:p>
        </p:txBody>
      </p:sp>
      <p:sp>
        <p:nvSpPr>
          <p:cNvPr id="11" name="Pentágono 10"/>
          <p:cNvSpPr/>
          <p:nvPr/>
        </p:nvSpPr>
        <p:spPr>
          <a:xfrm>
            <a:off x="467544" y="2317166"/>
            <a:ext cx="3024336" cy="1471874"/>
          </a:xfrm>
          <a:prstGeom prst="homePlate">
            <a:avLst>
              <a:gd name="adj" fmla="val 19502"/>
            </a:avLst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También se puede visualizar o publicar los archivos en la carpeta:</a:t>
            </a:r>
          </a:p>
          <a:p>
            <a:pPr algn="ctr"/>
            <a:endParaRPr lang="es-P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/home/docente/Público</a:t>
            </a:r>
          </a:p>
        </p:txBody>
      </p:sp>
      <p:sp>
        <p:nvSpPr>
          <p:cNvPr id="14" name="3 CuadroTexto"/>
          <p:cNvSpPr txBox="1"/>
          <p:nvPr/>
        </p:nvSpPr>
        <p:spPr>
          <a:xfrm>
            <a:off x="251520" y="94570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E1061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Repositorio público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7904" y="1376595"/>
            <a:ext cx="5219600" cy="3060517"/>
          </a:xfrm>
          <a:prstGeom prst="rect">
            <a:avLst/>
          </a:prstGeom>
        </p:spPr>
      </p:pic>
      <p:grpSp>
        <p:nvGrpSpPr>
          <p:cNvPr id="6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7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</a:t>
              </a:r>
              <a:fld id="{3E3385F2-F747-4E94-9185-2693003FB81A}" type="slidenum">
                <a:rPr lang="es-PE" sz="1200" smtClean="0"/>
                <a:pPr algn="r"/>
                <a:t>32</a:t>
              </a:fld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8660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Administración del sistema</a:t>
            </a:r>
          </a:p>
        </p:txBody>
      </p:sp>
      <p:sp>
        <p:nvSpPr>
          <p:cNvPr id="11" name="Pentágono 10"/>
          <p:cNvSpPr/>
          <p:nvPr/>
        </p:nvSpPr>
        <p:spPr>
          <a:xfrm>
            <a:off x="467544" y="2317166"/>
            <a:ext cx="3024336" cy="1471874"/>
          </a:xfrm>
          <a:prstGeom prst="homePlate">
            <a:avLst/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¿Cómo ingresar en el </a:t>
            </a:r>
          </a:p>
          <a:p>
            <a:pPr algn="ctr"/>
            <a:endParaRPr lang="es-P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Repositorio privado</a:t>
            </a: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3 CuadroTexto"/>
          <p:cNvSpPr txBox="1"/>
          <p:nvPr/>
        </p:nvSpPr>
        <p:spPr>
          <a:xfrm>
            <a:off x="251520" y="94570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E1061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Repositorio privado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2" t="28967" r="16744" b="4048"/>
          <a:stretch/>
        </p:blipFill>
        <p:spPr>
          <a:xfrm>
            <a:off x="3923928" y="1402242"/>
            <a:ext cx="5042362" cy="3754950"/>
          </a:xfrm>
          <a:prstGeom prst="rect">
            <a:avLst/>
          </a:prstGeom>
        </p:spPr>
      </p:pic>
      <p:grpSp>
        <p:nvGrpSpPr>
          <p:cNvPr id="6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7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33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0628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Administración del sistema</a:t>
            </a:r>
          </a:p>
        </p:txBody>
      </p:sp>
      <p:sp>
        <p:nvSpPr>
          <p:cNvPr id="11" name="Pentágono 10"/>
          <p:cNvSpPr/>
          <p:nvPr/>
        </p:nvSpPr>
        <p:spPr>
          <a:xfrm>
            <a:off x="395536" y="2132856"/>
            <a:ext cx="3648303" cy="1903922"/>
          </a:xfrm>
          <a:prstGeom prst="homePlate">
            <a:avLst>
              <a:gd name="adj" fmla="val 24004"/>
            </a:avLst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Crear una cuenta de administrador</a:t>
            </a:r>
          </a:p>
          <a:p>
            <a:pPr algn="ctr"/>
            <a:endParaRPr lang="es-P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Nombre de usuario: administrador</a:t>
            </a:r>
          </a:p>
          <a:p>
            <a:r>
              <a:rPr lang="es-P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Contraseña: </a:t>
            </a:r>
            <a:r>
              <a:rPr lang="es-P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webmedadmin</a:t>
            </a:r>
            <a:endParaRPr lang="es-P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3 CuadroTexto"/>
          <p:cNvSpPr txBox="1"/>
          <p:nvPr/>
        </p:nvSpPr>
        <p:spPr>
          <a:xfrm>
            <a:off x="251520" y="94570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E1061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Repositorio privado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5" t="36350" r="29526" b="22701"/>
          <a:stretch/>
        </p:blipFill>
        <p:spPr>
          <a:xfrm>
            <a:off x="4860032" y="1772816"/>
            <a:ext cx="3744416" cy="2808312"/>
          </a:xfrm>
          <a:prstGeom prst="rect">
            <a:avLst/>
          </a:prstGeom>
        </p:spPr>
      </p:pic>
      <p:grpSp>
        <p:nvGrpSpPr>
          <p:cNvPr id="6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7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34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9210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Administración del sistema</a:t>
            </a:r>
          </a:p>
        </p:txBody>
      </p:sp>
      <p:sp>
        <p:nvSpPr>
          <p:cNvPr id="11" name="Pentágono 10"/>
          <p:cNvSpPr/>
          <p:nvPr/>
        </p:nvSpPr>
        <p:spPr>
          <a:xfrm>
            <a:off x="395536" y="2132856"/>
            <a:ext cx="4320480" cy="2232248"/>
          </a:xfrm>
          <a:prstGeom prst="homePlate">
            <a:avLst/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Configuración avanzada (+50 usuarios)</a:t>
            </a:r>
          </a:p>
          <a:p>
            <a:pPr algn="ctr"/>
            <a:endParaRPr lang="es-P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Usuario de base de datos: </a:t>
            </a:r>
            <a:r>
              <a:rPr lang="es-P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root</a:t>
            </a:r>
            <a:endParaRPr lang="es-P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Nombre de base de datos: </a:t>
            </a:r>
            <a:r>
              <a:rPr lang="es-P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owncloud</a:t>
            </a:r>
            <a:endParaRPr lang="es-P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3 CuadroTexto"/>
          <p:cNvSpPr txBox="1"/>
          <p:nvPr/>
        </p:nvSpPr>
        <p:spPr>
          <a:xfrm>
            <a:off x="251520" y="94570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E1061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Repositorio privado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0" t="2100" r="25199" b="4845"/>
          <a:stretch/>
        </p:blipFill>
        <p:spPr>
          <a:xfrm>
            <a:off x="5102669" y="584136"/>
            <a:ext cx="3429771" cy="4825917"/>
          </a:xfrm>
          <a:prstGeom prst="rect">
            <a:avLst/>
          </a:prstGeom>
        </p:spPr>
      </p:pic>
      <p:grpSp>
        <p:nvGrpSpPr>
          <p:cNvPr id="6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7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35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1688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6" b="4404"/>
          <a:stretch/>
        </p:blipFill>
        <p:spPr>
          <a:xfrm>
            <a:off x="971600" y="1338170"/>
            <a:ext cx="7200800" cy="432048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Administración del sistema</a:t>
            </a:r>
          </a:p>
        </p:txBody>
      </p:sp>
      <p:sp>
        <p:nvSpPr>
          <p:cNvPr id="11" name="Pentágono 10"/>
          <p:cNvSpPr/>
          <p:nvPr/>
        </p:nvSpPr>
        <p:spPr>
          <a:xfrm>
            <a:off x="5400092" y="4509120"/>
            <a:ext cx="2160240" cy="648072"/>
          </a:xfrm>
          <a:prstGeom prst="homePlate">
            <a:avLst>
              <a:gd name="adj" fmla="val 0"/>
            </a:avLst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Crear usuarios</a:t>
            </a:r>
          </a:p>
        </p:txBody>
      </p:sp>
      <p:sp>
        <p:nvSpPr>
          <p:cNvPr id="14" name="3 CuadroTexto"/>
          <p:cNvSpPr txBox="1"/>
          <p:nvPr/>
        </p:nvSpPr>
        <p:spPr>
          <a:xfrm>
            <a:off x="251520" y="94570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E1061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Repositorio privado</a:t>
            </a:r>
          </a:p>
        </p:txBody>
      </p:sp>
      <p:sp>
        <p:nvSpPr>
          <p:cNvPr id="7" name="Flecha abajo 6"/>
          <p:cNvSpPr/>
          <p:nvPr/>
        </p:nvSpPr>
        <p:spPr>
          <a:xfrm>
            <a:off x="2627784" y="1340768"/>
            <a:ext cx="216024" cy="288032"/>
          </a:xfrm>
          <a:prstGeom prst="downArrow">
            <a:avLst/>
          </a:prstGeom>
          <a:solidFill>
            <a:srgbClr val="FAB608"/>
          </a:solidFill>
          <a:ln>
            <a:solidFill>
              <a:srgbClr val="FAB6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3</a:t>
            </a:r>
            <a:endParaRPr lang="es-PE" dirty="0"/>
          </a:p>
        </p:txBody>
      </p:sp>
      <p:sp>
        <p:nvSpPr>
          <p:cNvPr id="8" name="Flecha abajo 7"/>
          <p:cNvSpPr/>
          <p:nvPr/>
        </p:nvSpPr>
        <p:spPr>
          <a:xfrm>
            <a:off x="3635896" y="1335572"/>
            <a:ext cx="216024" cy="288032"/>
          </a:xfrm>
          <a:prstGeom prst="downArrow">
            <a:avLst/>
          </a:prstGeom>
          <a:solidFill>
            <a:srgbClr val="FAB608"/>
          </a:solidFill>
          <a:ln>
            <a:solidFill>
              <a:srgbClr val="FAB6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4</a:t>
            </a:r>
            <a:endParaRPr lang="es-PE" dirty="0"/>
          </a:p>
        </p:txBody>
      </p:sp>
      <p:sp>
        <p:nvSpPr>
          <p:cNvPr id="9" name="Flecha abajo 8"/>
          <p:cNvSpPr/>
          <p:nvPr/>
        </p:nvSpPr>
        <p:spPr>
          <a:xfrm>
            <a:off x="5292080" y="1343081"/>
            <a:ext cx="216024" cy="288032"/>
          </a:xfrm>
          <a:prstGeom prst="downArrow">
            <a:avLst/>
          </a:prstGeom>
          <a:solidFill>
            <a:srgbClr val="FAB608"/>
          </a:solidFill>
          <a:ln>
            <a:solidFill>
              <a:srgbClr val="FAB6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5</a:t>
            </a:r>
            <a:endParaRPr lang="es-PE" dirty="0"/>
          </a:p>
        </p:txBody>
      </p:sp>
      <p:sp>
        <p:nvSpPr>
          <p:cNvPr id="2" name="Flecha derecha 1"/>
          <p:cNvSpPr/>
          <p:nvPr/>
        </p:nvSpPr>
        <p:spPr>
          <a:xfrm>
            <a:off x="611560" y="4581128"/>
            <a:ext cx="216024" cy="360040"/>
          </a:xfrm>
          <a:prstGeom prst="rightArrow">
            <a:avLst>
              <a:gd name="adj1" fmla="val 63980"/>
              <a:gd name="adj2" fmla="val 57767"/>
            </a:avLst>
          </a:prstGeom>
          <a:solidFill>
            <a:srgbClr val="FAB608"/>
          </a:solidFill>
          <a:ln>
            <a:solidFill>
              <a:srgbClr val="FAB6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2</a:t>
            </a:r>
            <a:endParaRPr lang="es-PE" dirty="0"/>
          </a:p>
        </p:txBody>
      </p:sp>
      <p:sp>
        <p:nvSpPr>
          <p:cNvPr id="12" name="Flecha derecha 11"/>
          <p:cNvSpPr/>
          <p:nvPr/>
        </p:nvSpPr>
        <p:spPr>
          <a:xfrm>
            <a:off x="619889" y="4102800"/>
            <a:ext cx="216024" cy="288032"/>
          </a:xfrm>
          <a:prstGeom prst="rightArrow">
            <a:avLst>
              <a:gd name="adj1" fmla="val 73300"/>
              <a:gd name="adj2" fmla="val 50000"/>
            </a:avLst>
          </a:prstGeom>
          <a:solidFill>
            <a:srgbClr val="FAB608"/>
          </a:solidFill>
          <a:ln>
            <a:solidFill>
              <a:srgbClr val="FAB6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1</a:t>
            </a:r>
            <a:endParaRPr lang="es-PE" dirty="0"/>
          </a:p>
        </p:txBody>
      </p:sp>
      <p:grpSp>
        <p:nvGrpSpPr>
          <p:cNvPr id="13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15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36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0251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Administración del sistema</a:t>
            </a:r>
          </a:p>
        </p:txBody>
      </p:sp>
      <p:sp>
        <p:nvSpPr>
          <p:cNvPr id="14" name="3 CuadroTexto"/>
          <p:cNvSpPr txBox="1"/>
          <p:nvPr/>
        </p:nvSpPr>
        <p:spPr>
          <a:xfrm>
            <a:off x="251520" y="94570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E1061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Repositorio privado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5" b="42733"/>
          <a:stretch/>
        </p:blipFill>
        <p:spPr>
          <a:xfrm>
            <a:off x="566282" y="1716039"/>
            <a:ext cx="8013775" cy="2520280"/>
          </a:xfrm>
          <a:prstGeom prst="rect">
            <a:avLst/>
          </a:prstGeom>
        </p:spPr>
      </p:pic>
      <p:sp>
        <p:nvSpPr>
          <p:cNvPr id="8" name="Flecha abajo 7"/>
          <p:cNvSpPr/>
          <p:nvPr/>
        </p:nvSpPr>
        <p:spPr>
          <a:xfrm>
            <a:off x="7308304" y="1561614"/>
            <a:ext cx="216024" cy="288032"/>
          </a:xfrm>
          <a:prstGeom prst="downArrow">
            <a:avLst/>
          </a:prstGeom>
          <a:solidFill>
            <a:srgbClr val="FAB608"/>
          </a:solidFill>
          <a:ln>
            <a:solidFill>
              <a:srgbClr val="FAB6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3</a:t>
            </a:r>
            <a:endParaRPr lang="es-PE" dirty="0"/>
          </a:p>
        </p:txBody>
      </p:sp>
      <p:sp>
        <p:nvSpPr>
          <p:cNvPr id="9" name="Flecha abajo 8"/>
          <p:cNvSpPr/>
          <p:nvPr/>
        </p:nvSpPr>
        <p:spPr>
          <a:xfrm>
            <a:off x="8316416" y="1340768"/>
            <a:ext cx="216024" cy="288032"/>
          </a:xfrm>
          <a:prstGeom prst="downArrow">
            <a:avLst/>
          </a:prstGeom>
          <a:solidFill>
            <a:srgbClr val="FAB608"/>
          </a:solidFill>
          <a:ln>
            <a:solidFill>
              <a:srgbClr val="FAB6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4</a:t>
            </a:r>
            <a:endParaRPr lang="es-PE" dirty="0"/>
          </a:p>
        </p:txBody>
      </p:sp>
      <p:sp>
        <p:nvSpPr>
          <p:cNvPr id="10" name="Flecha abajo 9"/>
          <p:cNvSpPr/>
          <p:nvPr/>
        </p:nvSpPr>
        <p:spPr>
          <a:xfrm>
            <a:off x="2411760" y="1705630"/>
            <a:ext cx="216024" cy="288032"/>
          </a:xfrm>
          <a:prstGeom prst="downArrow">
            <a:avLst/>
          </a:prstGeom>
          <a:solidFill>
            <a:srgbClr val="FAB608"/>
          </a:solidFill>
          <a:ln>
            <a:solidFill>
              <a:srgbClr val="FAB6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2</a:t>
            </a:r>
            <a:endParaRPr lang="es-PE" dirty="0"/>
          </a:p>
        </p:txBody>
      </p:sp>
      <p:sp>
        <p:nvSpPr>
          <p:cNvPr id="13" name="Flecha abajo 12"/>
          <p:cNvSpPr/>
          <p:nvPr/>
        </p:nvSpPr>
        <p:spPr>
          <a:xfrm>
            <a:off x="1523920" y="1906335"/>
            <a:ext cx="216024" cy="288032"/>
          </a:xfrm>
          <a:prstGeom prst="downArrow">
            <a:avLst/>
          </a:prstGeom>
          <a:solidFill>
            <a:srgbClr val="FAB608"/>
          </a:solidFill>
          <a:ln>
            <a:solidFill>
              <a:srgbClr val="FAB6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1</a:t>
            </a:r>
            <a:endParaRPr lang="es-PE" dirty="0"/>
          </a:p>
        </p:txBody>
      </p:sp>
      <p:sp>
        <p:nvSpPr>
          <p:cNvPr id="15" name="Flecha abajo 14"/>
          <p:cNvSpPr/>
          <p:nvPr/>
        </p:nvSpPr>
        <p:spPr>
          <a:xfrm>
            <a:off x="5886682" y="2256320"/>
            <a:ext cx="216024" cy="288032"/>
          </a:xfrm>
          <a:prstGeom prst="downArrow">
            <a:avLst/>
          </a:prstGeom>
          <a:solidFill>
            <a:srgbClr val="FAB608"/>
          </a:solidFill>
          <a:ln>
            <a:solidFill>
              <a:srgbClr val="FAB6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5</a:t>
            </a:r>
            <a:endParaRPr lang="es-PE" dirty="0"/>
          </a:p>
        </p:txBody>
      </p:sp>
      <p:sp>
        <p:nvSpPr>
          <p:cNvPr id="16" name="Pentágono 15"/>
          <p:cNvSpPr/>
          <p:nvPr/>
        </p:nvSpPr>
        <p:spPr>
          <a:xfrm>
            <a:off x="3059832" y="4372426"/>
            <a:ext cx="3456384" cy="1432838"/>
          </a:xfrm>
          <a:prstGeom prst="homePlate">
            <a:avLst>
              <a:gd name="adj" fmla="val 0"/>
            </a:avLst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Interfaz del usuario</a:t>
            </a:r>
          </a:p>
          <a:p>
            <a:pPr marL="228600" indent="-228600">
              <a:buAutoNum type="arabicPeriod"/>
            </a:pPr>
            <a:r>
              <a:rPr lang="es-P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Aplicaciones de </a:t>
            </a:r>
            <a:r>
              <a:rPr lang="es-P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Owncloud</a:t>
            </a:r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es-P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Botones para crear carpetas y subir archivos</a:t>
            </a:r>
          </a:p>
          <a:p>
            <a:pPr marL="228600" indent="-228600">
              <a:buAutoNum type="arabicPeriod"/>
            </a:pPr>
            <a:r>
              <a:rPr lang="es-P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Búsqueda de archivos</a:t>
            </a:r>
          </a:p>
          <a:p>
            <a:pPr marL="228600" indent="-228600">
              <a:buAutoNum type="arabicPeriod"/>
            </a:pPr>
            <a:r>
              <a:rPr lang="es-P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Cerrar sesión</a:t>
            </a:r>
          </a:p>
          <a:p>
            <a:pPr marL="228600" indent="-228600">
              <a:buAutoNum type="arabicPeriod"/>
            </a:pPr>
            <a:r>
              <a:rPr lang="es-P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Opciones de archivo</a:t>
            </a:r>
          </a:p>
        </p:txBody>
      </p:sp>
      <p:grpSp>
        <p:nvGrpSpPr>
          <p:cNvPr id="11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12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37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4763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Administración del sistema</a:t>
            </a:r>
          </a:p>
        </p:txBody>
      </p:sp>
      <p:sp>
        <p:nvSpPr>
          <p:cNvPr id="14" name="3 CuadroTexto"/>
          <p:cNvSpPr txBox="1"/>
          <p:nvPr/>
        </p:nvSpPr>
        <p:spPr>
          <a:xfrm>
            <a:off x="251520" y="94570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E1061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Repositorio privado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9" b="4394"/>
          <a:stretch/>
        </p:blipFill>
        <p:spPr>
          <a:xfrm>
            <a:off x="1204936" y="1376595"/>
            <a:ext cx="7327504" cy="4374969"/>
          </a:xfrm>
          <a:prstGeom prst="rect">
            <a:avLst/>
          </a:prstGeom>
        </p:spPr>
      </p:pic>
      <p:sp>
        <p:nvSpPr>
          <p:cNvPr id="6" name="Flecha abajo 5"/>
          <p:cNvSpPr/>
          <p:nvPr/>
        </p:nvSpPr>
        <p:spPr>
          <a:xfrm>
            <a:off x="3131840" y="1412776"/>
            <a:ext cx="216024" cy="288032"/>
          </a:xfrm>
          <a:prstGeom prst="downArrow">
            <a:avLst/>
          </a:prstGeom>
          <a:solidFill>
            <a:srgbClr val="FAB608"/>
          </a:solidFill>
          <a:ln>
            <a:solidFill>
              <a:srgbClr val="FAB6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1</a:t>
            </a:r>
          </a:p>
        </p:txBody>
      </p:sp>
      <p:sp>
        <p:nvSpPr>
          <p:cNvPr id="7" name="Flecha abajo 6"/>
          <p:cNvSpPr/>
          <p:nvPr/>
        </p:nvSpPr>
        <p:spPr>
          <a:xfrm>
            <a:off x="5724128" y="2924944"/>
            <a:ext cx="216024" cy="288032"/>
          </a:xfrm>
          <a:prstGeom prst="downArrow">
            <a:avLst/>
          </a:prstGeom>
          <a:solidFill>
            <a:srgbClr val="FAB608"/>
          </a:solidFill>
          <a:ln>
            <a:solidFill>
              <a:srgbClr val="FAB6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2</a:t>
            </a:r>
            <a:endParaRPr lang="es-PE" dirty="0"/>
          </a:p>
        </p:txBody>
      </p:sp>
      <p:sp>
        <p:nvSpPr>
          <p:cNvPr id="11" name="Pentágono 10"/>
          <p:cNvSpPr/>
          <p:nvPr/>
        </p:nvSpPr>
        <p:spPr>
          <a:xfrm>
            <a:off x="683568" y="3551535"/>
            <a:ext cx="2160240" cy="648072"/>
          </a:xfrm>
          <a:prstGeom prst="homePlate">
            <a:avLst/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Subir archivos</a:t>
            </a:r>
          </a:p>
        </p:txBody>
      </p:sp>
      <p:grpSp>
        <p:nvGrpSpPr>
          <p:cNvPr id="8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9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38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8799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Administración del sistema</a:t>
            </a:r>
          </a:p>
        </p:txBody>
      </p:sp>
      <p:sp>
        <p:nvSpPr>
          <p:cNvPr id="11" name="Pentágono 10"/>
          <p:cNvSpPr/>
          <p:nvPr/>
        </p:nvSpPr>
        <p:spPr>
          <a:xfrm>
            <a:off x="395536" y="2132856"/>
            <a:ext cx="2160240" cy="648072"/>
          </a:xfrm>
          <a:prstGeom prst="homePlate">
            <a:avLst/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Compartir archivos</a:t>
            </a:r>
          </a:p>
        </p:txBody>
      </p:sp>
      <p:sp>
        <p:nvSpPr>
          <p:cNvPr id="14" name="3 CuadroTexto"/>
          <p:cNvSpPr txBox="1"/>
          <p:nvPr/>
        </p:nvSpPr>
        <p:spPr>
          <a:xfrm>
            <a:off x="251520" y="94570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E1061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Repositorio privado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1" r="18448" b="33255"/>
          <a:stretch/>
        </p:blipFill>
        <p:spPr>
          <a:xfrm>
            <a:off x="2699793" y="1340768"/>
            <a:ext cx="6107162" cy="2880320"/>
          </a:xfrm>
          <a:prstGeom prst="rect">
            <a:avLst/>
          </a:prstGeom>
        </p:spPr>
      </p:pic>
      <p:sp>
        <p:nvSpPr>
          <p:cNvPr id="6" name="Pentágono 5"/>
          <p:cNvSpPr/>
          <p:nvPr/>
        </p:nvSpPr>
        <p:spPr>
          <a:xfrm>
            <a:off x="395536" y="2950672"/>
            <a:ext cx="2160240" cy="1270416"/>
          </a:xfrm>
          <a:prstGeom prst="homePlate">
            <a:avLst>
              <a:gd name="adj" fmla="val 0"/>
            </a:avLst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Escribir el nombre de usuario en el recuadro </a:t>
            </a:r>
            <a:r>
              <a:rPr lang="es-PE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Compartir con </a:t>
            </a:r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 luego seleccionar el usuario</a:t>
            </a:r>
          </a:p>
        </p:txBody>
      </p:sp>
      <p:grpSp>
        <p:nvGrpSpPr>
          <p:cNvPr id="7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8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39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3955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Servicios del sistema</a:t>
            </a:r>
          </a:p>
        </p:txBody>
      </p:sp>
      <p:sp>
        <p:nvSpPr>
          <p:cNvPr id="18" name="Elipse 17"/>
          <p:cNvSpPr/>
          <p:nvPr/>
        </p:nvSpPr>
        <p:spPr>
          <a:xfrm>
            <a:off x="3676288" y="2240868"/>
            <a:ext cx="1975831" cy="1692188"/>
          </a:xfrm>
          <a:prstGeom prst="ellipse">
            <a:avLst/>
          </a:prstGeom>
          <a:solidFill>
            <a:srgbClr val="E1061A"/>
          </a:solidFill>
          <a:ln>
            <a:solidFill>
              <a:srgbClr val="E10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¿Qué servicios brinda a los usuarios de la red local?</a:t>
            </a:r>
            <a:endParaRPr lang="es-P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6409188" y="1304764"/>
            <a:ext cx="1980000" cy="2052228"/>
          </a:xfrm>
          <a:prstGeom prst="roundRect">
            <a:avLst/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Servicio HTTP</a:t>
            </a:r>
          </a:p>
          <a:p>
            <a:pPr algn="ctr"/>
            <a:r>
              <a:rPr lang="es-P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Acceso a recursos educativos y repositorios de archivos locales</a:t>
            </a:r>
            <a:endParaRPr lang="es-P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6431790" y="3789040"/>
            <a:ext cx="1980000" cy="1512168"/>
          </a:xfrm>
          <a:prstGeom prst="roundRect">
            <a:avLst/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Servicio Proxy</a:t>
            </a:r>
          </a:p>
          <a:p>
            <a:pPr algn="ctr"/>
            <a:r>
              <a:rPr lang="es-P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 a internet + filtro de contenidos</a:t>
            </a:r>
            <a:endParaRPr lang="es-P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899592" y="1302697"/>
            <a:ext cx="1980000" cy="1872208"/>
          </a:xfrm>
          <a:prstGeom prst="roundRect">
            <a:avLst/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Servicio DNS</a:t>
            </a:r>
          </a:p>
          <a:p>
            <a:pPr algn="ctr"/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Almacenamiento temporal de las direcciones de dominios de internet</a:t>
            </a:r>
          </a:p>
        </p:txBody>
      </p:sp>
      <p:sp>
        <p:nvSpPr>
          <p:cNvPr id="22" name="Rectángulo redondeado 21"/>
          <p:cNvSpPr/>
          <p:nvPr/>
        </p:nvSpPr>
        <p:spPr>
          <a:xfrm>
            <a:off x="919146" y="3753036"/>
            <a:ext cx="1980000" cy="1584176"/>
          </a:xfrm>
          <a:prstGeom prst="roundRect">
            <a:avLst/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Servicio DHCP</a:t>
            </a:r>
          </a:p>
          <a:p>
            <a:pPr algn="ctr"/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Conexión de red automática de las estaciones de trabajo</a:t>
            </a:r>
          </a:p>
        </p:txBody>
      </p:sp>
      <p:grpSp>
        <p:nvGrpSpPr>
          <p:cNvPr id="8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9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4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1770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Administración del sistema</a:t>
            </a:r>
          </a:p>
        </p:txBody>
      </p:sp>
      <p:sp>
        <p:nvSpPr>
          <p:cNvPr id="11" name="Pentágono 10"/>
          <p:cNvSpPr/>
          <p:nvPr/>
        </p:nvSpPr>
        <p:spPr>
          <a:xfrm>
            <a:off x="395536" y="2132856"/>
            <a:ext cx="2160240" cy="648072"/>
          </a:xfrm>
          <a:prstGeom prst="homePlate">
            <a:avLst/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Cómo ingresar como administrador</a:t>
            </a:r>
          </a:p>
        </p:txBody>
      </p:sp>
      <p:sp>
        <p:nvSpPr>
          <p:cNvPr id="14" name="3 CuadroTexto"/>
          <p:cNvSpPr txBox="1"/>
          <p:nvPr/>
        </p:nvSpPr>
        <p:spPr>
          <a:xfrm>
            <a:off x="251520" y="94570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E1061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Aula Virtual</a:t>
            </a:r>
          </a:p>
        </p:txBody>
      </p:sp>
      <p:sp>
        <p:nvSpPr>
          <p:cNvPr id="6" name="Pentágono 5"/>
          <p:cNvSpPr/>
          <p:nvPr/>
        </p:nvSpPr>
        <p:spPr>
          <a:xfrm>
            <a:off x="395536" y="4005064"/>
            <a:ext cx="2160240" cy="1270416"/>
          </a:xfrm>
          <a:prstGeom prst="homePlate">
            <a:avLst>
              <a:gd name="adj" fmla="val 0"/>
            </a:avLst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Nombre de usuario: </a:t>
            </a:r>
          </a:p>
          <a:p>
            <a:pPr algn="ctr"/>
            <a:r>
              <a:rPr lang="es-P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administrador</a:t>
            </a:r>
          </a:p>
          <a:p>
            <a:endParaRPr lang="es-P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Contraseña:</a:t>
            </a:r>
          </a:p>
          <a:p>
            <a:pPr algn="ctr"/>
            <a:r>
              <a:rPr lang="es-P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webmedadmin</a:t>
            </a:r>
            <a:endParaRPr lang="es-P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t="15350" r="388" b="41121"/>
          <a:stretch/>
        </p:blipFill>
        <p:spPr>
          <a:xfrm>
            <a:off x="2987824" y="1288324"/>
            <a:ext cx="5849703" cy="192465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 b="32150"/>
          <a:stretch/>
        </p:blipFill>
        <p:spPr>
          <a:xfrm>
            <a:off x="2987823" y="3428999"/>
            <a:ext cx="5849703" cy="2257223"/>
          </a:xfrm>
          <a:prstGeom prst="rect">
            <a:avLst/>
          </a:prstGeom>
        </p:spPr>
      </p:pic>
      <p:grpSp>
        <p:nvGrpSpPr>
          <p:cNvPr id="8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9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40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5118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Administración del sistema</a:t>
            </a:r>
          </a:p>
        </p:txBody>
      </p:sp>
      <p:sp>
        <p:nvSpPr>
          <p:cNvPr id="14" name="3 CuadroTexto"/>
          <p:cNvSpPr txBox="1"/>
          <p:nvPr/>
        </p:nvSpPr>
        <p:spPr>
          <a:xfrm>
            <a:off x="251520" y="94570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E1061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Aula Virtual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4" r="2750" b="4850"/>
          <a:stretch/>
        </p:blipFill>
        <p:spPr>
          <a:xfrm>
            <a:off x="1115616" y="1340768"/>
            <a:ext cx="7056784" cy="4346489"/>
          </a:xfrm>
          <a:prstGeom prst="rect">
            <a:avLst/>
          </a:prstGeom>
        </p:spPr>
      </p:pic>
      <p:grpSp>
        <p:nvGrpSpPr>
          <p:cNvPr id="6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7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41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934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Administración del sistema</a:t>
            </a:r>
          </a:p>
        </p:txBody>
      </p:sp>
      <p:sp>
        <p:nvSpPr>
          <p:cNvPr id="14" name="3 CuadroTexto"/>
          <p:cNvSpPr txBox="1"/>
          <p:nvPr/>
        </p:nvSpPr>
        <p:spPr>
          <a:xfrm>
            <a:off x="251520" y="94570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E1061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Aula Virtual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" t="26250" r="59838" b="28600"/>
          <a:stretch/>
        </p:blipFill>
        <p:spPr>
          <a:xfrm>
            <a:off x="827584" y="1916832"/>
            <a:ext cx="3707904" cy="3096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7" name="Pentágono 16"/>
          <p:cNvSpPr/>
          <p:nvPr/>
        </p:nvSpPr>
        <p:spPr>
          <a:xfrm>
            <a:off x="5220072" y="2492896"/>
            <a:ext cx="3168352" cy="1728900"/>
          </a:xfrm>
          <a:prstGeom prst="homePlate">
            <a:avLst>
              <a:gd name="adj" fmla="val 0"/>
            </a:avLst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 usuario a</a:t>
            </a:r>
            <a:r>
              <a:rPr lang="es-P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dministrador</a:t>
            </a:r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permite agregar otros usuarios. </a:t>
            </a:r>
          </a:p>
          <a:p>
            <a:endParaRPr lang="es-P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 se debe usar el usuario </a:t>
            </a:r>
            <a:r>
              <a:rPr lang="es-P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administrador</a:t>
            </a:r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para crear cursos.</a:t>
            </a:r>
          </a:p>
        </p:txBody>
      </p:sp>
      <p:grpSp>
        <p:nvGrpSpPr>
          <p:cNvPr id="6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7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</a:t>
              </a:r>
              <a:fld id="{3E3385F2-F747-4E94-9185-2693003FB81A}" type="slidenum">
                <a:rPr lang="es-PE" sz="1200" smtClean="0"/>
                <a:pPr algn="r"/>
                <a:t>42</a:t>
              </a:fld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9917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Administración del sistema</a:t>
            </a:r>
          </a:p>
        </p:txBody>
      </p:sp>
      <p:sp>
        <p:nvSpPr>
          <p:cNvPr id="14" name="3 CuadroTexto"/>
          <p:cNvSpPr txBox="1"/>
          <p:nvPr/>
        </p:nvSpPr>
        <p:spPr>
          <a:xfrm>
            <a:off x="251520" y="94570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E1061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Aula Virtual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1" r="22438" b="2751"/>
          <a:stretch/>
        </p:blipFill>
        <p:spPr>
          <a:xfrm>
            <a:off x="251520" y="1330944"/>
            <a:ext cx="6120680" cy="4474320"/>
          </a:xfrm>
          <a:prstGeom prst="rect">
            <a:avLst/>
          </a:prstGeom>
        </p:spPr>
      </p:pic>
      <p:sp>
        <p:nvSpPr>
          <p:cNvPr id="9" name="Pentágono 8"/>
          <p:cNvSpPr/>
          <p:nvPr/>
        </p:nvSpPr>
        <p:spPr>
          <a:xfrm>
            <a:off x="5796136" y="1988840"/>
            <a:ext cx="3240360" cy="2304256"/>
          </a:xfrm>
          <a:prstGeom prst="homePlate">
            <a:avLst>
              <a:gd name="adj" fmla="val 0"/>
            </a:avLst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 nombre de usuario debe contener solo letras. Se recomienda usar la primera letra del nombre, seguido del primer apellido. </a:t>
            </a:r>
          </a:p>
          <a:p>
            <a:endParaRPr lang="es-P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se debe dejar espacios.</a:t>
            </a:r>
          </a:p>
          <a:p>
            <a:endParaRPr lang="es-P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Completar al menos todos los campos con asterisco (*)</a:t>
            </a:r>
          </a:p>
        </p:txBody>
      </p:sp>
      <p:grpSp>
        <p:nvGrpSpPr>
          <p:cNvPr id="6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7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43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6426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Administración del sistema</a:t>
            </a:r>
          </a:p>
        </p:txBody>
      </p:sp>
      <p:sp>
        <p:nvSpPr>
          <p:cNvPr id="14" name="3 CuadroTexto"/>
          <p:cNvSpPr txBox="1"/>
          <p:nvPr/>
        </p:nvSpPr>
        <p:spPr>
          <a:xfrm>
            <a:off x="251520" y="94570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E1061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Aula Virtual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18500" r="3538" b="4850"/>
          <a:stretch/>
        </p:blipFill>
        <p:spPr>
          <a:xfrm>
            <a:off x="899593" y="1315040"/>
            <a:ext cx="7344816" cy="4505643"/>
          </a:xfrm>
          <a:prstGeom prst="rect">
            <a:avLst/>
          </a:prstGeom>
        </p:spPr>
      </p:pic>
      <p:sp>
        <p:nvSpPr>
          <p:cNvPr id="6" name="Pentágono 5"/>
          <p:cNvSpPr/>
          <p:nvPr/>
        </p:nvSpPr>
        <p:spPr>
          <a:xfrm>
            <a:off x="5652122" y="2924944"/>
            <a:ext cx="3240360" cy="792088"/>
          </a:xfrm>
          <a:prstGeom prst="homePlate">
            <a:avLst>
              <a:gd name="adj" fmla="val 0"/>
            </a:avLst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Finalmente, hacer clic en el botón</a:t>
            </a:r>
          </a:p>
          <a:p>
            <a:r>
              <a:rPr lang="es-P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Crear usuario</a:t>
            </a:r>
          </a:p>
        </p:txBody>
      </p:sp>
      <p:grpSp>
        <p:nvGrpSpPr>
          <p:cNvPr id="7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8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44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3566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Administración del sistema</a:t>
            </a:r>
          </a:p>
        </p:txBody>
      </p:sp>
      <p:sp>
        <p:nvSpPr>
          <p:cNvPr id="14" name="3 CuadroTexto"/>
          <p:cNvSpPr txBox="1"/>
          <p:nvPr/>
        </p:nvSpPr>
        <p:spPr>
          <a:xfrm>
            <a:off x="251520" y="94570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E1061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Aula Virtual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3" r="1963" b="3801"/>
          <a:stretch/>
        </p:blipFill>
        <p:spPr>
          <a:xfrm>
            <a:off x="792088" y="1628799"/>
            <a:ext cx="7453350" cy="4176465"/>
          </a:xfrm>
          <a:prstGeom prst="rect">
            <a:avLst/>
          </a:prstGeom>
        </p:spPr>
      </p:pic>
      <p:sp>
        <p:nvSpPr>
          <p:cNvPr id="6" name="Pentágono 5"/>
          <p:cNvSpPr/>
          <p:nvPr/>
        </p:nvSpPr>
        <p:spPr>
          <a:xfrm>
            <a:off x="6012160" y="4869160"/>
            <a:ext cx="2160240" cy="792088"/>
          </a:xfrm>
          <a:prstGeom prst="homePlate">
            <a:avLst>
              <a:gd name="adj" fmla="val 0"/>
            </a:avLst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Aparecerá la lista de usuarios creados</a:t>
            </a:r>
            <a:endParaRPr lang="es-P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8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45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1093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Administración del sistema</a:t>
            </a:r>
          </a:p>
        </p:txBody>
      </p:sp>
      <p:sp>
        <p:nvSpPr>
          <p:cNvPr id="14" name="3 CuadroTexto"/>
          <p:cNvSpPr txBox="1"/>
          <p:nvPr/>
        </p:nvSpPr>
        <p:spPr>
          <a:xfrm>
            <a:off x="251520" y="94570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E1061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Aula Virtual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r="5113" b="22700"/>
          <a:stretch/>
        </p:blipFill>
        <p:spPr>
          <a:xfrm>
            <a:off x="240401" y="1378159"/>
            <a:ext cx="8676456" cy="4248472"/>
          </a:xfrm>
          <a:prstGeom prst="rect">
            <a:avLst/>
          </a:prstGeom>
        </p:spPr>
      </p:pic>
      <p:sp>
        <p:nvSpPr>
          <p:cNvPr id="6" name="Pentágono 5"/>
          <p:cNvSpPr/>
          <p:nvPr/>
        </p:nvSpPr>
        <p:spPr>
          <a:xfrm>
            <a:off x="5868144" y="2996952"/>
            <a:ext cx="2736304" cy="1368152"/>
          </a:xfrm>
          <a:prstGeom prst="homePlate">
            <a:avLst>
              <a:gd name="adj" fmla="val 0"/>
            </a:avLst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Por defecto, los usuarios nuevos no tienen permisos para crear cursos virtuales. </a:t>
            </a:r>
          </a:p>
          <a:p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Para modificar permisos ir a </a:t>
            </a:r>
            <a:r>
              <a:rPr lang="es-P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Asignar roles globales</a:t>
            </a:r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7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8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46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1627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Administración del sistema</a:t>
            </a:r>
          </a:p>
        </p:txBody>
      </p:sp>
      <p:sp>
        <p:nvSpPr>
          <p:cNvPr id="14" name="3 CuadroTexto"/>
          <p:cNvSpPr txBox="1"/>
          <p:nvPr/>
        </p:nvSpPr>
        <p:spPr>
          <a:xfrm>
            <a:off x="251520" y="94570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E1061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Aula Virtual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 r="1963" b="21123"/>
          <a:stretch/>
        </p:blipFill>
        <p:spPr>
          <a:xfrm>
            <a:off x="107504" y="1376595"/>
            <a:ext cx="8964488" cy="4284653"/>
          </a:xfrm>
          <a:prstGeom prst="rect">
            <a:avLst/>
          </a:prstGeom>
        </p:spPr>
      </p:pic>
      <p:sp>
        <p:nvSpPr>
          <p:cNvPr id="6" name="Pentágono 5"/>
          <p:cNvSpPr/>
          <p:nvPr/>
        </p:nvSpPr>
        <p:spPr>
          <a:xfrm>
            <a:off x="6084168" y="4653136"/>
            <a:ext cx="2736304" cy="720080"/>
          </a:xfrm>
          <a:prstGeom prst="homePlate">
            <a:avLst>
              <a:gd name="adj" fmla="val 0"/>
            </a:avLst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Seleccionar el rol:</a:t>
            </a:r>
          </a:p>
          <a:p>
            <a:r>
              <a:rPr lang="es-P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Creador de curso</a:t>
            </a:r>
          </a:p>
        </p:txBody>
      </p:sp>
      <p:grpSp>
        <p:nvGrpSpPr>
          <p:cNvPr id="7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8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47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3193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Administración del sistema</a:t>
            </a:r>
          </a:p>
        </p:txBody>
      </p:sp>
      <p:sp>
        <p:nvSpPr>
          <p:cNvPr id="14" name="3 CuadroTexto"/>
          <p:cNvSpPr txBox="1"/>
          <p:nvPr/>
        </p:nvSpPr>
        <p:spPr>
          <a:xfrm>
            <a:off x="251520" y="94570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E1061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Aula Virtual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22700" r="2750" b="3801"/>
          <a:stretch/>
        </p:blipFill>
        <p:spPr>
          <a:xfrm>
            <a:off x="755576" y="1337239"/>
            <a:ext cx="7704856" cy="4420819"/>
          </a:xfrm>
          <a:prstGeom prst="rect">
            <a:avLst/>
          </a:prstGeom>
        </p:spPr>
      </p:pic>
      <p:sp>
        <p:nvSpPr>
          <p:cNvPr id="6" name="Pentágono 5"/>
          <p:cNvSpPr/>
          <p:nvPr/>
        </p:nvSpPr>
        <p:spPr>
          <a:xfrm>
            <a:off x="5940152" y="3861048"/>
            <a:ext cx="2736304" cy="1152128"/>
          </a:xfrm>
          <a:prstGeom prst="homePlate">
            <a:avLst>
              <a:gd name="adj" fmla="val 0"/>
            </a:avLst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 usuarios potenciales, seleccionar los usuarios que van a ser </a:t>
            </a:r>
            <a:r>
              <a:rPr lang="es-P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creadores de curso</a:t>
            </a:r>
            <a:r>
              <a:rPr lang="es-PE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 hacer clic en </a:t>
            </a:r>
            <a:r>
              <a:rPr lang="es-P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Agregar</a:t>
            </a:r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P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8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48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47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Administración del sistema</a:t>
            </a:r>
          </a:p>
        </p:txBody>
      </p:sp>
      <p:sp>
        <p:nvSpPr>
          <p:cNvPr id="14" name="3 CuadroTexto"/>
          <p:cNvSpPr txBox="1"/>
          <p:nvPr/>
        </p:nvSpPr>
        <p:spPr>
          <a:xfrm>
            <a:off x="251520" y="94570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E1061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Aula Virtual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22700" r="1962" b="3801"/>
          <a:stretch/>
        </p:blipFill>
        <p:spPr>
          <a:xfrm>
            <a:off x="755576" y="1318555"/>
            <a:ext cx="7848872" cy="4466838"/>
          </a:xfrm>
          <a:prstGeom prst="rect">
            <a:avLst/>
          </a:prstGeom>
        </p:spPr>
      </p:pic>
      <p:sp>
        <p:nvSpPr>
          <p:cNvPr id="6" name="Pentágono 5"/>
          <p:cNvSpPr/>
          <p:nvPr/>
        </p:nvSpPr>
        <p:spPr>
          <a:xfrm>
            <a:off x="2483768" y="3861048"/>
            <a:ext cx="2304256" cy="1152128"/>
          </a:xfrm>
          <a:prstGeom prst="homePlate">
            <a:avLst>
              <a:gd name="adj" fmla="val 0"/>
            </a:avLst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Los creadores de curso aparecerán en el lado izquierdo.</a:t>
            </a:r>
            <a:endParaRPr lang="es-P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8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49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0008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Aplicaciones del Sistema</a:t>
            </a:r>
          </a:p>
        </p:txBody>
      </p:sp>
      <p:sp>
        <p:nvSpPr>
          <p:cNvPr id="18" name="Elipse 17"/>
          <p:cNvSpPr/>
          <p:nvPr/>
        </p:nvSpPr>
        <p:spPr>
          <a:xfrm>
            <a:off x="3676289" y="2240868"/>
            <a:ext cx="1984108" cy="1764196"/>
          </a:xfrm>
          <a:prstGeom prst="ellipse">
            <a:avLst/>
          </a:prstGeom>
          <a:solidFill>
            <a:srgbClr val="E1061A"/>
          </a:solidFill>
          <a:ln>
            <a:solidFill>
              <a:srgbClr val="E10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¿Qué aplicaciones incluye el sistema?</a:t>
            </a:r>
            <a:endParaRPr lang="es-P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6409188" y="1304764"/>
            <a:ext cx="1980000" cy="2052228"/>
          </a:xfrm>
          <a:prstGeom prst="roundRect">
            <a:avLst/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 </a:t>
            </a:r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</a:p>
          <a:p>
            <a:pPr marL="285750" indent="-285750">
              <a:buFontTx/>
              <a:buChar char="-"/>
            </a:pP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Rep. </a:t>
            </a: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</a:p>
          <a:p>
            <a:pPr marL="285750" indent="-285750">
              <a:buFontTx/>
              <a:buChar char="-"/>
            </a:pP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Rep. Privado </a:t>
            </a: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1600" dirty="0" err="1">
                <a:latin typeface="Arial" panose="020B0604020202020204" pitchFamily="34" charset="0"/>
                <a:cs typeface="Arial" panose="020B0604020202020204" pitchFamily="34" charset="0"/>
              </a:rPr>
              <a:t>owncloud</a:t>
            </a: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s-P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</a:t>
            </a:r>
            <a:r>
              <a:rPr lang="es-P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(Moodle</a:t>
            </a:r>
            <a:r>
              <a:rPr lang="es-P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P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6431790" y="3789040"/>
            <a:ext cx="1980000" cy="1512168"/>
          </a:xfrm>
          <a:prstGeom prst="roundRect">
            <a:avLst/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Ofimática e Internet</a:t>
            </a:r>
          </a:p>
          <a:p>
            <a:pPr marL="285750" indent="-285750">
              <a:buFontTx/>
              <a:buChar char="-"/>
            </a:pPr>
            <a:r>
              <a:rPr lang="es-PE" sz="1600" dirty="0" err="1">
                <a:latin typeface="Arial" panose="020B0604020202020204" pitchFamily="34" charset="0"/>
                <a:cs typeface="Arial" panose="020B0604020202020204" pitchFamily="34" charset="0"/>
              </a:rPr>
              <a:t>Libreoffice</a:t>
            </a:r>
            <a:endParaRPr lang="es-P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Mozilla Firefox</a:t>
            </a:r>
            <a:endParaRPr lang="es-P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899592" y="1302697"/>
            <a:ext cx="1980000" cy="1872208"/>
          </a:xfrm>
          <a:prstGeom prst="roundRect">
            <a:avLst/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Utilidades</a:t>
            </a:r>
          </a:p>
          <a:p>
            <a:pPr marL="285750" indent="-285750">
              <a:buFontTx/>
              <a:buChar char="-"/>
            </a:pPr>
            <a:r>
              <a:rPr lang="es-P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Reproductor</a:t>
            </a:r>
          </a:p>
          <a:p>
            <a:pPr marL="285750" indent="-285750">
              <a:buFontTx/>
              <a:buChar char="-"/>
            </a:pPr>
            <a:r>
              <a:rPr lang="es-P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Grabador</a:t>
            </a:r>
          </a:p>
          <a:p>
            <a:pPr marL="285750" indent="-285750">
              <a:buFontTx/>
              <a:buChar char="-"/>
            </a:pPr>
            <a:r>
              <a:rPr lang="es-P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Webcam</a:t>
            </a:r>
          </a:p>
          <a:p>
            <a:pPr marL="285750" indent="-285750">
              <a:buFontTx/>
              <a:buChar char="-"/>
            </a:pPr>
            <a:r>
              <a:rPr lang="es-PE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Italc</a:t>
            </a:r>
            <a:endParaRPr lang="es-P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919146" y="3753036"/>
            <a:ext cx="1980000" cy="1584176"/>
          </a:xfrm>
          <a:prstGeom prst="roundRect">
            <a:avLst/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Educación</a:t>
            </a:r>
          </a:p>
          <a:p>
            <a:pPr marL="285750" indent="-285750">
              <a:buFontTx/>
              <a:buChar char="-"/>
            </a:pPr>
            <a:r>
              <a:rPr lang="es-PE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ExeLearning</a:t>
            </a:r>
            <a:endParaRPr lang="es-P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PE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Scratch</a:t>
            </a:r>
            <a:endParaRPr lang="es-PE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PE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Xmind</a:t>
            </a:r>
            <a:endParaRPr lang="es-PE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PE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Turtleart</a:t>
            </a:r>
            <a:endParaRPr lang="es-P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9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5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0275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Administración del sistema</a:t>
            </a:r>
          </a:p>
        </p:txBody>
      </p:sp>
      <p:sp>
        <p:nvSpPr>
          <p:cNvPr id="14" name="3 CuadroTexto"/>
          <p:cNvSpPr txBox="1"/>
          <p:nvPr/>
        </p:nvSpPr>
        <p:spPr>
          <a:xfrm>
            <a:off x="251520" y="94570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E1061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Aula Virtual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22701" r="5113" b="23750"/>
          <a:stretch/>
        </p:blipFill>
        <p:spPr>
          <a:xfrm>
            <a:off x="251520" y="1628800"/>
            <a:ext cx="8568952" cy="3672408"/>
          </a:xfrm>
          <a:prstGeom prst="rect">
            <a:avLst/>
          </a:prstGeom>
        </p:spPr>
      </p:pic>
      <p:sp>
        <p:nvSpPr>
          <p:cNvPr id="6" name="Pentágono 5"/>
          <p:cNvSpPr/>
          <p:nvPr/>
        </p:nvSpPr>
        <p:spPr>
          <a:xfrm>
            <a:off x="6588224" y="4147196"/>
            <a:ext cx="2019992" cy="1009996"/>
          </a:xfrm>
          <a:prstGeom prst="homePlate">
            <a:avLst>
              <a:gd name="adj" fmla="val 0"/>
            </a:avLst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 ingresar con el usuario creador de curso…</a:t>
            </a:r>
            <a:endParaRPr lang="es-P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8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50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5853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Administración del sistema</a:t>
            </a:r>
          </a:p>
        </p:txBody>
      </p:sp>
      <p:sp>
        <p:nvSpPr>
          <p:cNvPr id="14" name="3 CuadroTexto"/>
          <p:cNvSpPr txBox="1"/>
          <p:nvPr/>
        </p:nvSpPr>
        <p:spPr>
          <a:xfrm>
            <a:off x="251520" y="94570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E1061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Aula Virtual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 b="32150"/>
          <a:stretch/>
        </p:blipFill>
        <p:spPr>
          <a:xfrm>
            <a:off x="0" y="1556792"/>
            <a:ext cx="9144000" cy="3528392"/>
          </a:xfrm>
          <a:prstGeom prst="rect">
            <a:avLst/>
          </a:prstGeom>
        </p:spPr>
      </p:pic>
      <p:sp>
        <p:nvSpPr>
          <p:cNvPr id="6" name="Pentágono 5"/>
          <p:cNvSpPr/>
          <p:nvPr/>
        </p:nvSpPr>
        <p:spPr>
          <a:xfrm>
            <a:off x="251520" y="4534660"/>
            <a:ext cx="2016224" cy="1152128"/>
          </a:xfrm>
          <a:prstGeom prst="homePlate">
            <a:avLst>
              <a:gd name="adj" fmla="val 0"/>
            </a:avLst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…únicamente tendrá la posibilidad de crear cursos y matricular usuarios ya creados por el administrador.</a:t>
            </a:r>
          </a:p>
        </p:txBody>
      </p:sp>
      <p:grpSp>
        <p:nvGrpSpPr>
          <p:cNvPr id="7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8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51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1938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Administración del sistema</a:t>
            </a:r>
          </a:p>
        </p:txBody>
      </p:sp>
      <p:sp>
        <p:nvSpPr>
          <p:cNvPr id="14" name="3 CuadroTexto"/>
          <p:cNvSpPr txBox="1"/>
          <p:nvPr/>
        </p:nvSpPr>
        <p:spPr>
          <a:xfrm>
            <a:off x="251520" y="94570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E1061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Aula Virtual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6" t="20601" r="1962" b="16166"/>
          <a:stretch/>
        </p:blipFill>
        <p:spPr>
          <a:xfrm>
            <a:off x="827584" y="1396735"/>
            <a:ext cx="7128792" cy="4336521"/>
          </a:xfrm>
          <a:prstGeom prst="rect">
            <a:avLst/>
          </a:prstGeom>
        </p:spPr>
      </p:pic>
      <p:sp>
        <p:nvSpPr>
          <p:cNvPr id="6" name="Pentágono 5"/>
          <p:cNvSpPr/>
          <p:nvPr/>
        </p:nvSpPr>
        <p:spPr>
          <a:xfrm>
            <a:off x="6372200" y="4365104"/>
            <a:ext cx="2376264" cy="1152128"/>
          </a:xfrm>
          <a:prstGeom prst="homePlate">
            <a:avLst>
              <a:gd name="adj" fmla="val 0"/>
            </a:avLst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 agregar un nuevo curso, complete los campos solicitados. Lo que aparece con asterisco (*) es obligatorio.</a:t>
            </a:r>
          </a:p>
        </p:txBody>
      </p:sp>
      <p:grpSp>
        <p:nvGrpSpPr>
          <p:cNvPr id="7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8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52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3619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Administración del sistema</a:t>
            </a:r>
          </a:p>
        </p:txBody>
      </p:sp>
      <p:sp>
        <p:nvSpPr>
          <p:cNvPr id="14" name="3 CuadroTexto"/>
          <p:cNvSpPr txBox="1"/>
          <p:nvPr/>
        </p:nvSpPr>
        <p:spPr>
          <a:xfrm>
            <a:off x="251520" y="94570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E1061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Aula Virtual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 r="1963" b="18501"/>
          <a:stretch/>
        </p:blipFill>
        <p:spPr>
          <a:xfrm>
            <a:off x="107504" y="1310991"/>
            <a:ext cx="8964488" cy="4464496"/>
          </a:xfrm>
          <a:prstGeom prst="rect">
            <a:avLst/>
          </a:prstGeom>
        </p:spPr>
      </p:pic>
      <p:sp>
        <p:nvSpPr>
          <p:cNvPr id="6" name="Pentágono 5"/>
          <p:cNvSpPr/>
          <p:nvPr/>
        </p:nvSpPr>
        <p:spPr>
          <a:xfrm>
            <a:off x="6071873" y="4365104"/>
            <a:ext cx="2880320" cy="1410383"/>
          </a:xfrm>
          <a:prstGeom prst="homePlate">
            <a:avLst>
              <a:gd name="adj" fmla="val 0"/>
            </a:avLst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Finalmente, se muestra el contenido del curso, donde podrá agregar los recursos que le corresponde a cada semana, primero necesitará hacer clic en:</a:t>
            </a:r>
          </a:p>
          <a:p>
            <a:r>
              <a:rPr lang="es-P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Activar edición</a:t>
            </a:r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7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8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53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7242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Administración del sistema</a:t>
            </a:r>
          </a:p>
        </p:txBody>
      </p:sp>
      <p:sp>
        <p:nvSpPr>
          <p:cNvPr id="8" name="3 CuadroTexto"/>
          <p:cNvSpPr txBox="1"/>
          <p:nvPr/>
        </p:nvSpPr>
        <p:spPr>
          <a:xfrm>
            <a:off x="251520" y="94570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E1061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Solución de problemas</a:t>
            </a:r>
          </a:p>
        </p:txBody>
      </p:sp>
      <p:sp>
        <p:nvSpPr>
          <p:cNvPr id="9" name="Pentágono 8"/>
          <p:cNvSpPr/>
          <p:nvPr/>
        </p:nvSpPr>
        <p:spPr>
          <a:xfrm>
            <a:off x="539552" y="1412776"/>
            <a:ext cx="2880320" cy="648072"/>
          </a:xfrm>
          <a:prstGeom prst="homePlate">
            <a:avLst>
              <a:gd name="adj" fmla="val 0"/>
            </a:avLst>
          </a:prstGeom>
          <a:solidFill>
            <a:srgbClr val="FAB6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1. No accede a Internet. </a:t>
            </a:r>
          </a:p>
        </p:txBody>
      </p:sp>
      <p:sp>
        <p:nvSpPr>
          <p:cNvPr id="10" name="Pentágono 9"/>
          <p:cNvSpPr/>
          <p:nvPr/>
        </p:nvSpPr>
        <p:spPr>
          <a:xfrm>
            <a:off x="539552" y="3573016"/>
            <a:ext cx="2880320" cy="648072"/>
          </a:xfrm>
          <a:prstGeom prst="homePlate">
            <a:avLst>
              <a:gd name="adj" fmla="val 0"/>
            </a:avLst>
          </a:prstGeom>
          <a:solidFill>
            <a:srgbClr val="E10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3. No reconoce una tarjeta de red después de la instalación.</a:t>
            </a:r>
          </a:p>
        </p:txBody>
      </p:sp>
      <p:sp>
        <p:nvSpPr>
          <p:cNvPr id="11" name="Pentágono 10"/>
          <p:cNvSpPr/>
          <p:nvPr/>
        </p:nvSpPr>
        <p:spPr>
          <a:xfrm>
            <a:off x="539552" y="4337406"/>
            <a:ext cx="2880320" cy="1395850"/>
          </a:xfrm>
          <a:prstGeom prst="homePlate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4. No permite instalar el sistema.</a:t>
            </a:r>
          </a:p>
          <a:p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 al instalar NO reconoce las impresoras, la tarjeta de video, sonido o el puerto USB 3.0.</a:t>
            </a:r>
          </a:p>
          <a:p>
            <a:endParaRPr lang="es-P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entágono 14"/>
          <p:cNvSpPr/>
          <p:nvPr/>
        </p:nvSpPr>
        <p:spPr>
          <a:xfrm>
            <a:off x="3851920" y="1324792"/>
            <a:ext cx="5040560" cy="952080"/>
          </a:xfrm>
          <a:prstGeom prst="homePlate">
            <a:avLst>
              <a:gd name="adj" fmla="val 0"/>
            </a:avLst>
          </a:prstGeom>
          <a:solidFill>
            <a:srgbClr val="FAB6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Descartar cables de red, revisar si ha reconocido las dos interfaces de red durante la instalación. Comprobar la configuración IP de la tarjeta WAN. Probar con otra computadora directamente.</a:t>
            </a:r>
          </a:p>
        </p:txBody>
      </p:sp>
      <p:sp>
        <p:nvSpPr>
          <p:cNvPr id="16" name="Pentágono 15"/>
          <p:cNvSpPr/>
          <p:nvPr/>
        </p:nvSpPr>
        <p:spPr>
          <a:xfrm>
            <a:off x="3851920" y="3555592"/>
            <a:ext cx="5040560" cy="809512"/>
          </a:xfrm>
          <a:prstGeom prst="homePlate">
            <a:avLst>
              <a:gd name="adj" fmla="val 0"/>
            </a:avLst>
          </a:prstGeom>
          <a:solidFill>
            <a:srgbClr val="E10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Requiere instalación avanzada, si está disponible el driver. Conecte a internet mediante la interfaz LAN y solicite apoyo técnico.</a:t>
            </a:r>
          </a:p>
        </p:txBody>
      </p:sp>
      <p:sp>
        <p:nvSpPr>
          <p:cNvPr id="17" name="Pentágono 16"/>
          <p:cNvSpPr/>
          <p:nvPr/>
        </p:nvSpPr>
        <p:spPr>
          <a:xfrm>
            <a:off x="3851920" y="4437112"/>
            <a:ext cx="5040560" cy="755068"/>
          </a:xfrm>
          <a:prstGeom prst="homePlate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 sistema no es compatible con el hardware, se recomienda buscar un hardware compatible de fabricación menos reciente.</a:t>
            </a:r>
          </a:p>
        </p:txBody>
      </p:sp>
      <p:sp>
        <p:nvSpPr>
          <p:cNvPr id="19" name="Pentágono 18"/>
          <p:cNvSpPr/>
          <p:nvPr/>
        </p:nvSpPr>
        <p:spPr>
          <a:xfrm>
            <a:off x="539552" y="2420888"/>
            <a:ext cx="2880320" cy="648072"/>
          </a:xfrm>
          <a:prstGeom prst="homePlate">
            <a:avLst>
              <a:gd name="adj" fmla="val 0"/>
            </a:avLst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2. El servidor accede a Internet, pero las estaciones NO.</a:t>
            </a:r>
          </a:p>
        </p:txBody>
      </p:sp>
      <p:sp>
        <p:nvSpPr>
          <p:cNvPr id="20" name="Pentágono 19"/>
          <p:cNvSpPr/>
          <p:nvPr/>
        </p:nvSpPr>
        <p:spPr>
          <a:xfrm>
            <a:off x="3851920" y="2381310"/>
            <a:ext cx="5040560" cy="1047690"/>
          </a:xfrm>
          <a:prstGeom prst="homePlate">
            <a:avLst>
              <a:gd name="adj" fmla="val 0"/>
            </a:avLst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Posible </a:t>
            </a:r>
            <a:r>
              <a:rPr lang="es-P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desconfiguración</a:t>
            </a:r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de la tarjeta de red LAN, reiniciar el servidor y verificar que su configuración sea la correcta, puede usar el comando </a:t>
            </a:r>
            <a:r>
              <a:rPr lang="es-PE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sudo </a:t>
            </a:r>
            <a:r>
              <a:rPr lang="es-PE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config-network</a:t>
            </a:r>
            <a:r>
              <a:rPr lang="es-PE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 reiniciar el servidor, para reestablecer los valores de red por defecto. </a:t>
            </a:r>
          </a:p>
        </p:txBody>
      </p:sp>
      <p:grpSp>
        <p:nvGrpSpPr>
          <p:cNvPr id="12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13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54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0007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4 Rectángulo"/>
          <p:cNvSpPr/>
          <p:nvPr/>
        </p:nvSpPr>
        <p:spPr>
          <a:xfrm>
            <a:off x="-19844" y="4293096"/>
            <a:ext cx="9180512" cy="9361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1 Rectángulo"/>
          <p:cNvSpPr/>
          <p:nvPr/>
        </p:nvSpPr>
        <p:spPr>
          <a:xfrm>
            <a:off x="-19844" y="0"/>
            <a:ext cx="9180512" cy="42930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8" name="Picture 2" descr="http://www.respiravida.pe/wp-content/uploads/2012/10/MINEDU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70" y="5805264"/>
            <a:ext cx="3325594" cy="85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2375756" y="4419110"/>
            <a:ext cx="4392488" cy="684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 de la Presentación</a:t>
            </a:r>
          </a:p>
          <a:p>
            <a:pPr algn="ctr"/>
            <a:r>
              <a:rPr lang="es-ES" sz="2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Gracias</a:t>
            </a:r>
            <a:endParaRPr lang="es-ES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http://www.respiravida.pe/wp-content/uploads/2012/10/MINEDU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805264"/>
            <a:ext cx="3312368" cy="85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763688" y="3913311"/>
            <a:ext cx="5616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>
                <a:solidFill>
                  <a:prstClr val="white"/>
                </a:solidFill>
              </a:rPr>
              <a:t>© </a:t>
            </a:r>
            <a:r>
              <a:rPr lang="es-PE" sz="1400" b="1" dirty="0" smtClean="0">
                <a:solidFill>
                  <a:prstClr val="white"/>
                </a:solidFill>
              </a:rPr>
              <a:t>OTIC </a:t>
            </a:r>
            <a:r>
              <a:rPr lang="es-PE" sz="1400" b="1" dirty="0">
                <a:solidFill>
                  <a:prstClr val="white"/>
                </a:solidFill>
              </a:rPr>
              <a:t>- Ministerio de Educación </a:t>
            </a:r>
            <a:r>
              <a:rPr lang="es-PE" sz="1400" b="1" dirty="0" smtClean="0">
                <a:solidFill>
                  <a:prstClr val="white"/>
                </a:solidFill>
              </a:rPr>
              <a:t>2015</a:t>
            </a:r>
            <a:endParaRPr lang="es-PE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95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Discos de Instalación</a:t>
            </a:r>
          </a:p>
        </p:txBody>
      </p:sp>
      <p:sp>
        <p:nvSpPr>
          <p:cNvPr id="18" name="Elipse 17"/>
          <p:cNvSpPr/>
          <p:nvPr/>
        </p:nvSpPr>
        <p:spPr>
          <a:xfrm>
            <a:off x="1475656" y="1484784"/>
            <a:ext cx="1984108" cy="1764196"/>
          </a:xfrm>
          <a:prstGeom prst="ellipse">
            <a:avLst/>
          </a:prstGeom>
          <a:solidFill>
            <a:srgbClr val="E1061A"/>
          </a:solidFill>
          <a:ln>
            <a:solidFill>
              <a:srgbClr val="E10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Sistema Base</a:t>
            </a:r>
            <a:endParaRPr lang="es-P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3635896" y="1484784"/>
            <a:ext cx="1984108" cy="1764196"/>
          </a:xfrm>
          <a:prstGeom prst="ellipse">
            <a:avLst/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Recursos Educativos PerúEduca</a:t>
            </a:r>
          </a:p>
          <a:p>
            <a:pPr algn="ctr"/>
            <a:r>
              <a:rPr lang="es-P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Parte 1</a:t>
            </a:r>
            <a:endParaRPr lang="es-P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5831095" y="1484784"/>
            <a:ext cx="1984108" cy="1764196"/>
          </a:xfrm>
          <a:prstGeom prst="ellipse">
            <a:avLst/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Recursos Educativos PerúEduca</a:t>
            </a:r>
          </a:p>
          <a:p>
            <a:pPr algn="ctr"/>
            <a:r>
              <a:rPr lang="es-P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Parte 2</a:t>
            </a:r>
            <a:endParaRPr lang="es-P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2339752" y="3573016"/>
            <a:ext cx="1984108" cy="1764196"/>
          </a:xfrm>
          <a:prstGeom prst="ellipse">
            <a:avLst/>
          </a:prstGeom>
          <a:solidFill>
            <a:srgbClr val="FAB608"/>
          </a:solidFill>
          <a:ln>
            <a:solidFill>
              <a:srgbClr val="FAB6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Khan</a:t>
            </a:r>
            <a:r>
              <a:rPr lang="es-P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Academy</a:t>
            </a:r>
            <a:endParaRPr lang="es-P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Parte 1</a:t>
            </a:r>
            <a:endParaRPr lang="es-P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4839041" y="3501008"/>
            <a:ext cx="1984108" cy="1764196"/>
          </a:xfrm>
          <a:prstGeom prst="ellipse">
            <a:avLst/>
          </a:prstGeom>
          <a:solidFill>
            <a:srgbClr val="FAB608"/>
          </a:solidFill>
          <a:ln>
            <a:solidFill>
              <a:srgbClr val="FAB6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Khan</a:t>
            </a:r>
            <a:r>
              <a:rPr lang="es-P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Academy</a:t>
            </a:r>
            <a:endParaRPr lang="es-P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Parte 2</a:t>
            </a:r>
            <a:endParaRPr lang="es-P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4806412"/>
            <a:ext cx="899592" cy="458792"/>
          </a:xfrm>
          <a:prstGeom prst="rect">
            <a:avLst/>
          </a:prstGeom>
        </p:spPr>
      </p:pic>
      <p:grpSp>
        <p:nvGrpSpPr>
          <p:cNvPr id="10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13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6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1046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Instalación del Sistema Base</a:t>
            </a:r>
          </a:p>
        </p:txBody>
      </p:sp>
      <p:sp>
        <p:nvSpPr>
          <p:cNvPr id="18" name="Elipse 17"/>
          <p:cNvSpPr/>
          <p:nvPr/>
        </p:nvSpPr>
        <p:spPr>
          <a:xfrm>
            <a:off x="683568" y="2348880"/>
            <a:ext cx="1984108" cy="1764196"/>
          </a:xfrm>
          <a:prstGeom prst="ellipse">
            <a:avLst/>
          </a:prstGeom>
          <a:solidFill>
            <a:srgbClr val="E1061A"/>
          </a:solidFill>
          <a:ln>
            <a:solidFill>
              <a:srgbClr val="E10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Sistema Base</a:t>
            </a:r>
            <a:endParaRPr lang="es-P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009" y="1156438"/>
            <a:ext cx="5087133" cy="4149080"/>
          </a:xfrm>
          <a:prstGeom prst="rect">
            <a:avLst/>
          </a:prstGeom>
        </p:spPr>
      </p:pic>
      <p:grpSp>
        <p:nvGrpSpPr>
          <p:cNvPr id="5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6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7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7129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Instalación del Sistema Base</a:t>
            </a:r>
          </a:p>
        </p:txBody>
      </p:sp>
      <p:sp>
        <p:nvSpPr>
          <p:cNvPr id="18" name="Elipse 17"/>
          <p:cNvSpPr/>
          <p:nvPr/>
        </p:nvSpPr>
        <p:spPr>
          <a:xfrm>
            <a:off x="683568" y="2348880"/>
            <a:ext cx="1984108" cy="1764196"/>
          </a:xfrm>
          <a:prstGeom prst="ellipse">
            <a:avLst/>
          </a:prstGeom>
          <a:solidFill>
            <a:srgbClr val="E1061A"/>
          </a:solidFill>
          <a:ln>
            <a:solidFill>
              <a:srgbClr val="E10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Sistema Base</a:t>
            </a:r>
            <a:endParaRPr lang="es-P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1628800"/>
            <a:ext cx="5468278" cy="2953413"/>
          </a:xfrm>
          <a:prstGeom prst="rect">
            <a:avLst/>
          </a:prstGeom>
        </p:spPr>
      </p:pic>
      <p:sp>
        <p:nvSpPr>
          <p:cNvPr id="6" name="Pentágono 5"/>
          <p:cNvSpPr/>
          <p:nvPr/>
        </p:nvSpPr>
        <p:spPr>
          <a:xfrm>
            <a:off x="614993" y="4785230"/>
            <a:ext cx="2474394" cy="794294"/>
          </a:xfrm>
          <a:prstGeom prst="homePlate">
            <a:avLst/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Elegir de acuerdo al tipo de instalación: servidor o estación de trabajo</a:t>
            </a:r>
            <a:endParaRPr lang="es-PE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8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8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8480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984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Instalación del Sistema Base</a:t>
            </a:r>
          </a:p>
        </p:txBody>
      </p:sp>
      <p:sp>
        <p:nvSpPr>
          <p:cNvPr id="18" name="Elipse 17"/>
          <p:cNvSpPr/>
          <p:nvPr/>
        </p:nvSpPr>
        <p:spPr>
          <a:xfrm>
            <a:off x="683568" y="2348880"/>
            <a:ext cx="1984108" cy="1764196"/>
          </a:xfrm>
          <a:prstGeom prst="ellipse">
            <a:avLst/>
          </a:prstGeom>
          <a:solidFill>
            <a:srgbClr val="E1061A"/>
          </a:solidFill>
          <a:ln>
            <a:solidFill>
              <a:srgbClr val="E10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Sistema Base</a:t>
            </a:r>
            <a:endParaRPr lang="es-P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48" y="1268760"/>
            <a:ext cx="5286302" cy="4320480"/>
          </a:xfrm>
          <a:prstGeom prst="rect">
            <a:avLst/>
          </a:prstGeom>
        </p:spPr>
      </p:pic>
      <p:sp>
        <p:nvSpPr>
          <p:cNvPr id="6" name="Pentágono 5"/>
          <p:cNvSpPr/>
          <p:nvPr/>
        </p:nvSpPr>
        <p:spPr>
          <a:xfrm>
            <a:off x="614993" y="4785230"/>
            <a:ext cx="2474394" cy="794294"/>
          </a:xfrm>
          <a:prstGeom prst="homePlate">
            <a:avLst/>
          </a:prstGeom>
          <a:solidFill>
            <a:srgbClr val="00A098"/>
          </a:solidFill>
          <a:ln>
            <a:solidFill>
              <a:srgbClr val="00A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Completar según la institución educativa</a:t>
            </a:r>
            <a:endParaRPr lang="es-PE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8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9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9154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2243</Words>
  <Application>Microsoft Office PowerPoint</Application>
  <PresentationFormat>Presentación en pantalla (4:3)</PresentationFormat>
  <Paragraphs>485</Paragraphs>
  <Slides>55</Slides>
  <Notes>54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55</vt:i4>
      </vt:variant>
    </vt:vector>
  </HeadingPairs>
  <TitlesOfParts>
    <vt:vector size="61" baseType="lpstr">
      <vt:lpstr>Arial Unicode MS</vt:lpstr>
      <vt:lpstr>Arial</vt:lpstr>
      <vt:lpstr>Calibri</vt:lpstr>
      <vt:lpstr>Verdana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Integrando las Tecnologías de la Información y Comunicación en Educación</dc:title>
  <dc:creator>MARGARITA SOFIA GALLARDAY LUCANO</dc:creator>
  <cp:lastModifiedBy>JOSE EDUARDO VERA PISCO</cp:lastModifiedBy>
  <cp:revision>129</cp:revision>
  <dcterms:created xsi:type="dcterms:W3CDTF">2014-08-07T15:46:41Z</dcterms:created>
  <dcterms:modified xsi:type="dcterms:W3CDTF">2015-08-19T22:51:36Z</dcterms:modified>
</cp:coreProperties>
</file>