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9" r:id="rId2"/>
    <p:sldId id="273" r:id="rId3"/>
    <p:sldId id="274" r:id="rId4"/>
    <p:sldId id="275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90" r:id="rId18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86397" autoAdjust="0"/>
  </p:normalViewPr>
  <p:slideViewPr>
    <p:cSldViewPr>
      <p:cViewPr varScale="1">
        <p:scale>
          <a:sx n="67" d="100"/>
          <a:sy n="67" d="100"/>
        </p:scale>
        <p:origin x="16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0C38C-B7A1-4D35-90B4-D06EEA2B745C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D193A-7469-46E8-87A7-FCCB072B0D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12630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 smtClean="0"/>
              <a:t>Plantilla</a:t>
            </a:r>
            <a:r>
              <a:rPr lang="es-PE" baseline="0" dirty="0" smtClean="0"/>
              <a:t> para títulos MODELO 1</a:t>
            </a:r>
            <a:endParaRPr lang="es-PE" dirty="0" smtClean="0"/>
          </a:p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9841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14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5240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0295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8827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44615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84753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26271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67866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58777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291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4860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25706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6195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5154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Rectángulo"/>
          <p:cNvSpPr/>
          <p:nvPr/>
        </p:nvSpPr>
        <p:spPr>
          <a:xfrm>
            <a:off x="0" y="-1"/>
            <a:ext cx="9144000" cy="446347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REDES INALÁMBRICAS, CONECTIVIDAD</a:t>
            </a:r>
            <a:b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 EN LAS AIP Y CRT DE LAS IIEE </a:t>
            </a:r>
            <a:b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(SERVIDOR Y ESTACIONES)</a:t>
            </a:r>
          </a:p>
        </p:txBody>
      </p:sp>
      <p:pic>
        <p:nvPicPr>
          <p:cNvPr id="4" name="Picture 2" descr="http://www.respiravida.pe/wp-content/uploads/2012/10/MINEDU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2736304" cy="70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4 Rectángulo"/>
          <p:cNvSpPr/>
          <p:nvPr/>
        </p:nvSpPr>
        <p:spPr>
          <a:xfrm>
            <a:off x="0" y="4463469"/>
            <a:ext cx="9144000" cy="9361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b="1" dirty="0" smtClean="0"/>
              <a:t>OTIC</a:t>
            </a:r>
            <a:r>
              <a:rPr lang="es-PE" sz="3200" b="1" dirty="0" smtClean="0"/>
              <a:t>- MINEDU</a:t>
            </a:r>
            <a:r>
              <a:rPr lang="es-PE" sz="3200" dirty="0" smtClean="0"/>
              <a:t> </a:t>
            </a:r>
            <a:endParaRPr lang="es-PE" sz="3200" dirty="0"/>
          </a:p>
        </p:txBody>
      </p:sp>
    </p:spTree>
    <p:extLst>
      <p:ext uri="{BB962C8B-B14F-4D97-AF65-F5344CB8AC3E}">
        <p14:creationId xmlns:p14="http://schemas.microsoft.com/office/powerpoint/2010/main" val="17054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115616" y="108081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b="1" dirty="0">
                <a:solidFill>
                  <a:srgbClr val="FF0000"/>
                </a:solidFill>
              </a:rPr>
              <a:t>Tecnología FTTH.</a:t>
            </a:r>
            <a:br>
              <a:rPr lang="es-PE" b="1" dirty="0">
                <a:solidFill>
                  <a:srgbClr val="FF0000"/>
                </a:solidFill>
              </a:rPr>
            </a:br>
            <a:endParaRPr lang="es-PE" b="1" dirty="0">
              <a:solidFill>
                <a:srgbClr val="FF0000"/>
              </a:solidFill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4005064"/>
            <a:ext cx="7056784" cy="2390775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919" y="1403982"/>
            <a:ext cx="2311329" cy="2345487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965916" y="1403982"/>
            <a:ext cx="54348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PE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</a:rPr>
              <a:t>Consiste en llevar una conexión de fibra óptica hasta los hogares de los usuarios.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PE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</a:rPr>
              <a:t>Permite crear redes de 100 Mbps simétricas.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PE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</a:rPr>
              <a:t>Para que no se produzcan interferencias entre los contenidos en canal descendente y ascendente se utilizan longitudes de ondas diferentes superpuestas.</a:t>
            </a: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940057" y="332656"/>
            <a:ext cx="792088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 DE CONECTIVIDAD Y ACCESO A </a:t>
            </a:r>
            <a:r>
              <a:rPr lang="es-E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- </a:t>
            </a:r>
            <a:r>
              <a:rPr lang="es-E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FTTH</a:t>
            </a:r>
            <a:endParaRPr lang="es-PE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12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10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35694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115616" y="108081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b="1" dirty="0" smtClean="0">
                <a:solidFill>
                  <a:srgbClr val="FF0000"/>
                </a:solidFill>
              </a:rPr>
              <a:t> FTTH Vs ADSL</a:t>
            </a:r>
            <a:r>
              <a:rPr lang="es-PE" b="1" dirty="0">
                <a:solidFill>
                  <a:srgbClr val="FF0000"/>
                </a:solidFill>
              </a:rPr>
              <a:t/>
            </a:r>
            <a:br>
              <a:rPr lang="es-PE" b="1" dirty="0">
                <a:solidFill>
                  <a:srgbClr val="FF0000"/>
                </a:solidFill>
              </a:rPr>
            </a:br>
            <a:endParaRPr lang="es-PE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9594322"/>
              </p:ext>
            </p:extLst>
          </p:nvPr>
        </p:nvGraphicFramePr>
        <p:xfrm>
          <a:off x="1214414" y="1857364"/>
          <a:ext cx="7418234" cy="2732865"/>
        </p:xfrm>
        <a:graphic>
          <a:graphicData uri="http://schemas.openxmlformats.org/drawingml/2006/table">
            <a:tbl>
              <a:tblPr firstRow="1" bandRow="1"/>
              <a:tblGrid>
                <a:gridCol w="2202289"/>
                <a:gridCol w="2408349"/>
                <a:gridCol w="2807596"/>
              </a:tblGrid>
              <a:tr h="9395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s-ES" dirty="0" smtClean="0">
                          <a:latin typeface="Calibri Light" panose="020F0302020204030204" pitchFamily="34" charset="0"/>
                        </a:rPr>
                        <a:t>Tecnología</a:t>
                      </a:r>
                      <a:endParaRPr lang="es-ES" dirty="0">
                        <a:latin typeface="Calibri Light" panose="020F03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67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s-ES" dirty="0" smtClean="0">
                          <a:latin typeface="Calibri Light" panose="020F0302020204030204" pitchFamily="34" charset="0"/>
                        </a:rPr>
                        <a:t>ADSL (</a:t>
                      </a:r>
                      <a:r>
                        <a:rPr lang="es-E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Línea de abonado digital asimétrica)</a:t>
                      </a:r>
                      <a:endParaRPr lang="es-ES" dirty="0">
                        <a:latin typeface="Calibri Light" panose="020F03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67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s-ES" dirty="0" smtClean="0">
                          <a:latin typeface="Calibri Light" panose="020F0302020204030204" pitchFamily="34" charset="0"/>
                        </a:rPr>
                        <a:t>FTTH (</a:t>
                      </a:r>
                      <a:r>
                        <a:rPr lang="en-US" sz="1800" b="1" dirty="0" smtClean="0"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Fibra hasta el Hogar )</a:t>
                      </a:r>
                      <a:endParaRPr lang="es-ES" dirty="0">
                        <a:latin typeface="Calibri Light" panose="020F03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679"/>
                    </a:solidFill>
                  </a:tcPr>
                </a:tc>
              </a:tr>
              <a:tr h="3785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Medio</a:t>
                      </a:r>
                      <a:endParaRPr lang="es-ES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67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es-ES" dirty="0" smtClean="0">
                          <a:latin typeface="Calibri Light" panose="020F0302020204030204" pitchFamily="34" charset="0"/>
                        </a:rPr>
                        <a:t>Par</a:t>
                      </a:r>
                      <a:r>
                        <a:rPr lang="es-ES" baseline="0" dirty="0" smtClean="0">
                          <a:latin typeface="Calibri Light" panose="020F0302020204030204" pitchFamily="34" charset="0"/>
                        </a:rPr>
                        <a:t> de Cobre</a:t>
                      </a:r>
                      <a:endParaRPr lang="es-ES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67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Fibra óptica</a:t>
                      </a:r>
                      <a:endParaRPr lang="es-ES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679">
                        <a:tint val="40000"/>
                      </a:srgbClr>
                    </a:solidFill>
                  </a:tcPr>
                </a:tc>
              </a:tr>
              <a:tr h="3785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Velocidad máxima</a:t>
                      </a:r>
                      <a:endParaRPr lang="es-ES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67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24 Mbps</a:t>
                      </a:r>
                      <a:endParaRPr lang="es-ES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67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100 Mbps</a:t>
                      </a:r>
                      <a:endParaRPr lang="es-ES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679">
                        <a:tint val="20000"/>
                      </a:srgbClr>
                    </a:solidFill>
                  </a:tcPr>
                </a:tc>
              </a:tr>
              <a:tr h="3785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es-ES" dirty="0" smtClean="0">
                          <a:latin typeface="Calibri Light" panose="020F0302020204030204" pitchFamily="34" charset="0"/>
                        </a:rPr>
                        <a:t>Ancho de Banda</a:t>
                      </a:r>
                      <a:endParaRPr lang="es-ES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67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dirty="0" smtClean="0"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0.1</a:t>
                      </a:r>
                      <a:r>
                        <a:rPr lang="es-PE" sz="1800" baseline="0" dirty="0" smtClean="0"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PE" sz="1800" dirty="0" smtClean="0"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Gbps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67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es-E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10 </a:t>
                      </a:r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Gbps</a:t>
                      </a:r>
                      <a:endParaRPr lang="es-ES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679">
                        <a:tint val="40000"/>
                      </a:srgbClr>
                    </a:solidFill>
                  </a:tcPr>
                </a:tc>
              </a:tr>
              <a:tr h="6576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es-ES" dirty="0" smtClean="0">
                          <a:latin typeface="Calibri Light" panose="020F0302020204030204" pitchFamily="34" charset="0"/>
                        </a:rPr>
                        <a:t>Interferencias y ruidos.</a:t>
                      </a:r>
                      <a:endParaRPr lang="es-ES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67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dirty="0" smtClean="0"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Percibe ruidos.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67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dirty="0" smtClean="0"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Es inmune</a:t>
                      </a:r>
                      <a:r>
                        <a:rPr lang="es-PE" sz="1800" baseline="0" dirty="0" smtClean="0"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 a ruidos.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679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4786322"/>
            <a:ext cx="3076575" cy="1638300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940057" y="332656"/>
            <a:ext cx="792088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 DE CONECTIVIDAD Y ACCESO A </a:t>
            </a:r>
            <a:r>
              <a:rPr lang="es-E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- </a:t>
            </a:r>
            <a:r>
              <a:rPr lang="es-E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FTTH</a:t>
            </a:r>
            <a:endParaRPr lang="es-PE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8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11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0132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829630" y="1380467"/>
            <a:ext cx="7119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Equipos</a:t>
            </a:r>
            <a:r>
              <a:rPr lang="en-US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usados para el Servicio </a:t>
            </a:r>
            <a:r>
              <a:rPr lang="en-US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de Internet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  <a:b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endParaRPr lang="es-PE" dirty="0">
              <a:solidFill>
                <a:srgbClr val="FF0000"/>
              </a:solidFill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881" y="2026798"/>
            <a:ext cx="6956902" cy="396044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6300192" y="3360966"/>
            <a:ext cx="1515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dirty="0" smtClean="0">
                <a:solidFill>
                  <a:srgbClr val="FF0000"/>
                </a:solidFill>
              </a:rPr>
              <a:t>Gabinete </a:t>
            </a:r>
            <a:r>
              <a:rPr lang="es-PE" b="1" dirty="0">
                <a:solidFill>
                  <a:srgbClr val="FF0000"/>
                </a:solidFill>
              </a:rPr>
              <a:t>ODF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403648" y="3429000"/>
            <a:ext cx="25535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smtClean="0">
                <a:solidFill>
                  <a:srgbClr val="FF0000"/>
                </a:solidFill>
              </a:rPr>
              <a:t>Media </a:t>
            </a:r>
          </a:p>
          <a:p>
            <a:r>
              <a:rPr lang="es-PE" b="1" dirty="0" smtClean="0">
                <a:solidFill>
                  <a:srgbClr val="FF0000"/>
                </a:solidFill>
              </a:rPr>
              <a:t>convertidor </a:t>
            </a:r>
            <a:endParaRPr lang="es-PE" b="1" dirty="0">
              <a:solidFill>
                <a:srgbClr val="FF000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130270" y="4283804"/>
            <a:ext cx="2186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dirty="0" smtClean="0">
                <a:solidFill>
                  <a:srgbClr val="FF0000"/>
                </a:solidFill>
              </a:rPr>
              <a:t>Módem (AP/</a:t>
            </a:r>
            <a:r>
              <a:rPr lang="es-PE" b="1" dirty="0" err="1" smtClean="0">
                <a:solidFill>
                  <a:srgbClr val="FF0000"/>
                </a:solidFill>
              </a:rPr>
              <a:t>Router</a:t>
            </a:r>
            <a:r>
              <a:rPr lang="es-PE" b="1" dirty="0" smtClean="0">
                <a:solidFill>
                  <a:srgbClr val="FF0000"/>
                </a:solidFill>
              </a:rPr>
              <a:t>) </a:t>
            </a:r>
            <a:endParaRPr lang="es-PE" b="1" dirty="0">
              <a:solidFill>
                <a:srgbClr val="FF000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940057" y="332656"/>
            <a:ext cx="792088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 DE CONECTIVIDAD Y ACCESO A </a:t>
            </a:r>
            <a:r>
              <a:rPr lang="es-E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- </a:t>
            </a:r>
            <a:r>
              <a:rPr lang="es-E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FTTH</a:t>
            </a:r>
            <a:endParaRPr lang="es-PE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12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12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98275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63688" y="536380"/>
            <a:ext cx="624644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TIPOS DE CONECTIVIDAD CRT/AIP</a:t>
            </a:r>
            <a:endParaRPr lang="es-PE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41" y="1052736"/>
            <a:ext cx="745086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6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13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84567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1052736"/>
            <a:ext cx="7829550" cy="527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691680" y="533114"/>
            <a:ext cx="624644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TIPOS DE CONECTIVIDAD CRT/AIP</a:t>
            </a:r>
            <a:endParaRPr lang="es-PE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7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14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36647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8050976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613496" y="305547"/>
            <a:ext cx="624644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TIPOS DE CONECTIVIDAD CRT/AIP</a:t>
            </a:r>
            <a:endParaRPr lang="es-PE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7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15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01396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835696" y="517322"/>
            <a:ext cx="6087938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s-PE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 DE INCIDENCIAS SERVICIOS CONECTIVIDAD</a:t>
            </a:r>
            <a:endParaRPr lang="es-PE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72455" y="1700808"/>
            <a:ext cx="6319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Conectividad Satelital</a:t>
            </a:r>
          </a:p>
          <a:p>
            <a:r>
              <a: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 satelital – DIGETE , Teléfono: 012122019</a:t>
            </a:r>
            <a:endParaRPr lang="es-P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72455" y="27643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Conectividad </a:t>
            </a:r>
            <a:r>
              <a:rPr lang="es-P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HTTF</a:t>
            </a:r>
            <a:endParaRPr lang="es-PE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VIETTEL </a:t>
            </a:r>
            <a:r>
              <a: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Teléfono: </a:t>
            </a:r>
            <a:r>
              <a: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080016909, 2260932</a:t>
            </a:r>
            <a:endParaRPr lang="es-P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25040" y="3789040"/>
            <a:ext cx="67712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Conectividad IP-VPN/ADSL</a:t>
            </a:r>
            <a:endParaRPr lang="es-PE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Telefónica del  Perú </a:t>
            </a:r>
            <a:r>
              <a: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Teléfono: </a:t>
            </a:r>
            <a:r>
              <a: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080016600</a:t>
            </a:r>
          </a:p>
          <a:p>
            <a:r>
              <a: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 de </a:t>
            </a:r>
            <a:r>
              <a: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Telecomunicaciones: 6155800, anexo: 22031/21277</a:t>
            </a:r>
          </a:p>
          <a:p>
            <a:endParaRPr lang="es-PE" dirty="0">
              <a:solidFill>
                <a:prstClr val="black"/>
              </a:solidFill>
            </a:endParaRPr>
          </a:p>
        </p:txBody>
      </p:sp>
      <p:grpSp>
        <p:nvGrpSpPr>
          <p:cNvPr id="7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8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16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00758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4 Rectángulo"/>
          <p:cNvSpPr/>
          <p:nvPr/>
        </p:nvSpPr>
        <p:spPr>
          <a:xfrm>
            <a:off x="-19844" y="4293096"/>
            <a:ext cx="9180512" cy="9361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1 Rectángulo"/>
          <p:cNvSpPr/>
          <p:nvPr/>
        </p:nvSpPr>
        <p:spPr>
          <a:xfrm>
            <a:off x="-19844" y="0"/>
            <a:ext cx="9180512" cy="42930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8" name="Picture 2" descr="http://www.respiravida.pe/wp-content/uploads/2012/10/MINEDU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570" y="5805264"/>
            <a:ext cx="3325594" cy="85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2375756" y="4419110"/>
            <a:ext cx="4392488" cy="684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ES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Fin de la Presentación</a:t>
            </a:r>
          </a:p>
          <a:p>
            <a:pPr algn="ctr"/>
            <a:r>
              <a:rPr lang="es-ES" sz="24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Gracias</a:t>
            </a:r>
            <a:endParaRPr lang="es-ES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http://www.respiravida.pe/wp-content/uploads/2012/10/MINEDU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805264"/>
            <a:ext cx="3312368" cy="85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763688" y="3913311"/>
            <a:ext cx="5616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>
                <a:solidFill>
                  <a:prstClr val="white"/>
                </a:solidFill>
              </a:rPr>
              <a:t>© </a:t>
            </a:r>
            <a:r>
              <a:rPr lang="es-PE" sz="1400" b="1" dirty="0" smtClean="0">
                <a:solidFill>
                  <a:prstClr val="white"/>
                </a:solidFill>
              </a:rPr>
              <a:t>OTIC </a:t>
            </a:r>
            <a:r>
              <a:rPr lang="es-PE" sz="1400" b="1" dirty="0">
                <a:solidFill>
                  <a:prstClr val="white"/>
                </a:solidFill>
              </a:rPr>
              <a:t>- Ministerio de Educación </a:t>
            </a:r>
            <a:r>
              <a:rPr lang="es-PE" sz="1400" b="1" dirty="0" smtClean="0">
                <a:solidFill>
                  <a:prstClr val="white"/>
                </a:solidFill>
              </a:rPr>
              <a:t>2015</a:t>
            </a:r>
            <a:endParaRPr lang="es-PE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14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79512" y="2852936"/>
            <a:ext cx="9145016" cy="288032"/>
          </a:xfrm>
        </p:spPr>
        <p:txBody>
          <a:bodyPr>
            <a:noAutofit/>
          </a:bodyPr>
          <a:lstStyle/>
          <a:p>
            <a:r>
              <a:rPr lang="es-ES" sz="3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SERVICIO DE </a:t>
            </a:r>
            <a:r>
              <a:rPr lang="es-ES" sz="36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CONECTIVIDAD </a:t>
            </a:r>
            <a:br>
              <a:rPr lang="es-ES" sz="36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es-ES" sz="36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 TRAVES DE UNA RED </a:t>
            </a:r>
            <a:br>
              <a:rPr lang="es-ES" sz="36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es-ES" sz="36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ADSL/IP-VPN</a:t>
            </a:r>
            <a:endParaRPr lang="es-PE" sz="3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5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6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</a:t>
              </a:r>
              <a:fld id="{3E3385F2-F747-4E94-9185-2693003FB81A}" type="slidenum">
                <a:rPr lang="es-PE" sz="1200" smtClean="0"/>
                <a:pPr algn="r"/>
                <a:t>2</a:t>
              </a:fld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1833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50323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s-PE" sz="2000" b="1" dirty="0">
                <a:latin typeface="Arial" pitchFamily="34" charset="0"/>
                <a:cs typeface="Arial" pitchFamily="34" charset="0"/>
              </a:rPr>
              <a:t>SERVICIO DE CONECTIVIDAD IP-VPN/ADSL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3568" y="764704"/>
            <a:ext cx="7654305" cy="5185321"/>
          </a:xfrm>
        </p:spPr>
        <p:txBody>
          <a:bodyPr rtlCol="0">
            <a:normAutofit lnSpcReduction="10000"/>
          </a:bodyPr>
          <a:lstStyle/>
          <a:p>
            <a:pPr algn="just">
              <a:buFont typeface="Wingdings" pitchFamily="2" charset="2"/>
              <a:buChar char="q"/>
              <a:defRPr/>
            </a:pPr>
            <a:r>
              <a:rPr lang="es-PE" sz="1800" dirty="0">
                <a:latin typeface="Arial" pitchFamily="34" charset="0"/>
                <a:cs typeface="Arial" pitchFamily="34" charset="0"/>
              </a:rPr>
              <a:t>Este servicio es brindado por el operador Telefónica del </a:t>
            </a:r>
            <a:r>
              <a:rPr lang="es-PE" sz="1800" dirty="0" smtClean="0">
                <a:latin typeface="Arial" pitchFamily="34" charset="0"/>
                <a:cs typeface="Arial" pitchFamily="34" charset="0"/>
              </a:rPr>
              <a:t>Perú a través del Data </a:t>
            </a:r>
            <a:r>
              <a:rPr lang="es-PE" sz="1800" dirty="0">
                <a:latin typeface="Arial" pitchFamily="34" charset="0"/>
                <a:cs typeface="Arial" pitchFamily="34" charset="0"/>
              </a:rPr>
              <a:t>Center de la DIGETE a l</a:t>
            </a:r>
            <a:r>
              <a:rPr lang="es-PE" sz="1800" dirty="0" smtClean="0">
                <a:latin typeface="Arial" pitchFamily="34" charset="0"/>
                <a:cs typeface="Arial" pitchFamily="34" charset="0"/>
              </a:rPr>
              <a:t>as escuelas publicas a </a:t>
            </a:r>
            <a:r>
              <a:rPr lang="es-PE" sz="1800" dirty="0">
                <a:latin typeface="Arial" pitchFamily="34" charset="0"/>
                <a:cs typeface="Arial" pitchFamily="34" charset="0"/>
              </a:rPr>
              <a:t>nivel nacional, interconectadas a nuestra red de </a:t>
            </a:r>
            <a:r>
              <a:rPr lang="es-PE" sz="1800" dirty="0" smtClean="0">
                <a:latin typeface="Arial" pitchFamily="34" charset="0"/>
                <a:cs typeface="Arial" pitchFamily="34" charset="0"/>
              </a:rPr>
              <a:t>datos.</a:t>
            </a:r>
          </a:p>
          <a:p>
            <a:pPr algn="just">
              <a:buFont typeface="Wingdings" pitchFamily="2" charset="2"/>
              <a:buChar char="q"/>
              <a:defRPr/>
            </a:pPr>
            <a:endParaRPr lang="es-PE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es-PE" sz="1800" dirty="0" smtClean="0">
                <a:latin typeface="Arial" pitchFamily="34" charset="0"/>
                <a:cs typeface="Arial" pitchFamily="34" charset="0"/>
              </a:rPr>
              <a:t>El Data </a:t>
            </a:r>
            <a:r>
              <a:rPr lang="es-PE" sz="1800" dirty="0">
                <a:latin typeface="Arial" pitchFamily="34" charset="0"/>
                <a:cs typeface="Arial" pitchFamily="34" charset="0"/>
              </a:rPr>
              <a:t>Center de la DIGETE adicionalmente brinda el servicio de filtro de </a:t>
            </a:r>
            <a:r>
              <a:rPr lang="es-PE" sz="1800" dirty="0" smtClean="0">
                <a:latin typeface="Arial" pitchFamily="34" charset="0"/>
                <a:cs typeface="Arial" pitchFamily="34" charset="0"/>
              </a:rPr>
              <a:t>contenidos hasta  el usuario.</a:t>
            </a:r>
          </a:p>
          <a:p>
            <a:pPr algn="just">
              <a:buFont typeface="Wingdings" pitchFamily="2" charset="2"/>
              <a:buChar char="q"/>
              <a:defRPr/>
            </a:pPr>
            <a:endParaRPr lang="es-PE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es-PE" sz="1800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PE" sz="1800" dirty="0">
                <a:latin typeface="Arial" pitchFamily="34" charset="0"/>
                <a:cs typeface="Arial" pitchFamily="34" charset="0"/>
              </a:rPr>
              <a:t>escenario en el cual se desarrolla es el ámbito urbano y el cual </a:t>
            </a:r>
            <a:r>
              <a:rPr lang="es-PE" sz="1800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PE" sz="1800" dirty="0">
                <a:latin typeface="Arial" pitchFamily="34" charset="0"/>
                <a:cs typeface="Arial" pitchFamily="34" charset="0"/>
              </a:rPr>
              <a:t>operador tenga las facilidades técnicas necesarias para su interconectividad</a:t>
            </a:r>
            <a:r>
              <a:rPr lang="es-PE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Wingdings" pitchFamily="2" charset="2"/>
              <a:buChar char="q"/>
              <a:defRPr/>
            </a:pPr>
            <a:endParaRPr lang="es-PE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es-PE" sz="1800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PE" sz="1800" dirty="0">
                <a:latin typeface="Arial" pitchFamily="34" charset="0"/>
                <a:cs typeface="Arial" pitchFamily="34" charset="0"/>
              </a:rPr>
              <a:t>medio de trasmisión de esta plataforma es principalmente cable de cobre, pudiendo ser también medios </a:t>
            </a:r>
            <a:r>
              <a:rPr lang="es-PE" sz="1800" dirty="0" smtClean="0">
                <a:latin typeface="Arial" pitchFamily="34" charset="0"/>
                <a:cs typeface="Arial" pitchFamily="34" charset="0"/>
              </a:rPr>
              <a:t>inalámbricos.</a:t>
            </a:r>
          </a:p>
          <a:p>
            <a:pPr algn="just">
              <a:buFont typeface="Wingdings" pitchFamily="2" charset="2"/>
              <a:buChar char="q"/>
              <a:defRPr/>
            </a:pPr>
            <a:endParaRPr lang="es-PE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es-PE" sz="1800" dirty="0" smtClean="0">
                <a:latin typeface="Arial" pitchFamily="34" charset="0"/>
                <a:cs typeface="Arial" pitchFamily="34" charset="0"/>
              </a:rPr>
              <a:t>Las velocidades </a:t>
            </a:r>
            <a:r>
              <a:rPr lang="es-PE" sz="1800" dirty="0">
                <a:latin typeface="Arial" pitchFamily="34" charset="0"/>
                <a:cs typeface="Arial" pitchFamily="34" charset="0"/>
              </a:rPr>
              <a:t>varían </a:t>
            </a:r>
            <a:r>
              <a:rPr lang="es-PE" sz="1800" dirty="0" smtClean="0">
                <a:latin typeface="Arial" pitchFamily="34" charset="0"/>
                <a:cs typeface="Arial" pitchFamily="34" charset="0"/>
              </a:rPr>
              <a:t>según la tecnología, si es con ADSL es </a:t>
            </a:r>
            <a:r>
              <a:rPr lang="es-PE" sz="1800" dirty="0">
                <a:latin typeface="Arial" pitchFamily="34" charset="0"/>
                <a:cs typeface="Arial" pitchFamily="34" charset="0"/>
              </a:rPr>
              <a:t>de 600 Kbps </a:t>
            </a:r>
            <a:r>
              <a:rPr lang="es-PE" sz="1800" dirty="0" smtClean="0">
                <a:latin typeface="Arial" pitchFamily="34" charset="0"/>
                <a:cs typeface="Arial" pitchFamily="34" charset="0"/>
              </a:rPr>
              <a:t>a 1200 Kbps al 10% garantizado, si es con IP-VPN es de 512 Kbps </a:t>
            </a:r>
            <a:r>
              <a:rPr lang="es-PE" sz="1800" dirty="0">
                <a:latin typeface="Arial" pitchFamily="34" charset="0"/>
                <a:cs typeface="Arial" pitchFamily="34" charset="0"/>
              </a:rPr>
              <a:t>a 4 </a:t>
            </a:r>
            <a:r>
              <a:rPr lang="es-PE" sz="1800" dirty="0" smtClean="0">
                <a:latin typeface="Arial" pitchFamily="34" charset="0"/>
                <a:cs typeface="Arial" pitchFamily="34" charset="0"/>
              </a:rPr>
              <a:t>Mbps al 100% garantizado.</a:t>
            </a:r>
          </a:p>
        </p:txBody>
      </p:sp>
      <p:grpSp>
        <p:nvGrpSpPr>
          <p:cNvPr id="4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6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3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49456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50323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s-PE" sz="2000" b="1" dirty="0">
                <a:latin typeface="Arial" pitchFamily="34" charset="0"/>
                <a:cs typeface="Arial" pitchFamily="34" charset="0"/>
              </a:rPr>
              <a:t>SERVICIO DE CONECTIVIDAD IP-VPN/ADSL</a:t>
            </a:r>
          </a:p>
        </p:txBody>
      </p:sp>
      <p:pic>
        <p:nvPicPr>
          <p:cNvPr id="6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7920879" cy="5040560"/>
          </a:xfrm>
          <a:prstGeom prst="rect">
            <a:avLst/>
          </a:prstGeom>
          <a:noFill/>
          <a:ln>
            <a:noFill/>
          </a:ln>
          <a:extLst/>
        </p:spPr>
      </p:pic>
      <p:grpSp>
        <p:nvGrpSpPr>
          <p:cNvPr id="4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7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4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98354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61" y="764703"/>
            <a:ext cx="7770887" cy="557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" y="260648"/>
            <a:ext cx="79073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5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6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5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01029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8087295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 rot="10800000" flipV="1">
            <a:off x="611560" y="332656"/>
            <a:ext cx="7812360" cy="360040"/>
          </a:xfrm>
          <a:solidFill>
            <a:srgbClr val="FFFF00"/>
          </a:solidFill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s-PE" sz="2400" b="1" dirty="0" smtClean="0">
                <a:latin typeface="Arial" pitchFamily="34" charset="0"/>
                <a:cs typeface="Arial" pitchFamily="34" charset="0"/>
              </a:rPr>
              <a:t>TIPOS DE CONFIGURACIONES DE RED LAN</a:t>
            </a:r>
            <a:endParaRPr lang="es-PE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7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6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23464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755576" y="2852936"/>
            <a:ext cx="8229600" cy="360040"/>
          </a:xfrm>
        </p:spPr>
        <p:txBody>
          <a:bodyPr>
            <a:noAutofit/>
          </a:bodyPr>
          <a:lstStyle/>
          <a:p>
            <a:r>
              <a:rPr lang="es-ES" sz="3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SERVICIO DE </a:t>
            </a:r>
            <a:r>
              <a:rPr lang="es-ES" sz="36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CONECTIVIDAD A TRAVÉS DE UNA RED  FTTH</a:t>
            </a:r>
            <a:endParaRPr lang="es-PE" sz="3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5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6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7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44003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56792" y="339578"/>
            <a:ext cx="624644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prstClr val="black"/>
                </a:solidFill>
              </a:rPr>
              <a:t>SERVICIO DE CONECTIVIDAD Y ACCESO A </a:t>
            </a:r>
            <a:r>
              <a:rPr lang="es-ES" sz="2400" b="1" dirty="0" smtClean="0">
                <a:solidFill>
                  <a:prstClr val="black"/>
                </a:solidFill>
              </a:rPr>
              <a:t>INTERNET A TRAVES DE </a:t>
            </a:r>
            <a:r>
              <a:rPr lang="es-ES" sz="2400" b="1" dirty="0">
                <a:solidFill>
                  <a:prstClr val="black"/>
                </a:solidFill>
              </a:rPr>
              <a:t>FTTH</a:t>
            </a:r>
            <a:endParaRPr lang="es-PE" sz="2400" b="1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43608" y="1340768"/>
            <a:ext cx="78488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s-E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servicio es brindado por un nuevo  operador de telecomunicaciones, </a:t>
            </a:r>
            <a:r>
              <a:rPr lang="es-E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VIETTEL PERÚ S.A.C, por un periodo de 10 años.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es-E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es-E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servicio  </a:t>
            </a:r>
            <a:r>
              <a:rPr lang="es-E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 en llevar la fibra óptica desde sus nodos de distribución a nivel nacional hasta las </a:t>
            </a:r>
            <a:r>
              <a:rPr lang="es-E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escuelas publicas beneficiadas </a:t>
            </a:r>
            <a:r>
              <a:rPr lang="es-E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este servicio</a:t>
            </a:r>
            <a:r>
              <a:rPr lang="es-E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/>
            <a:endParaRPr lang="es-E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partir de la fibra óptica que llega a las </a:t>
            </a:r>
            <a:r>
              <a: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escuelas publicas, </a:t>
            </a:r>
            <a:r>
              <a:rPr lang="es-P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instala un convertidor óptico/eléctrico, el cual permite la interconexión con la red LAN de cada </a:t>
            </a:r>
            <a:r>
              <a:rPr lang="es-P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escuela.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es-PE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es-E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se empieza a desarrollar tanto en el ámbito urbano como parte del ámbito rural</a:t>
            </a:r>
            <a:r>
              <a:rPr lang="es-E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es-E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es-E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velocidad del acceso a internet  a cada  escuela  beneficiada es de 1Mb al 10%.</a:t>
            </a:r>
            <a:endParaRPr lang="es-P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es-P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s-P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7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</a:t>
              </a:r>
              <a:r>
                <a:rPr lang="es-PE" sz="1200" dirty="0"/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9309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40057" y="332656"/>
            <a:ext cx="792088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 DE CONECTIVIDAD Y ACCESO A </a:t>
            </a:r>
            <a:r>
              <a:rPr lang="es-E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- </a:t>
            </a:r>
            <a:r>
              <a:rPr lang="es-E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FTTH</a:t>
            </a:r>
            <a:endParaRPr lang="es-PE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5"/>
            <a:ext cx="7776864" cy="5472606"/>
          </a:xfrm>
          <a:prstGeom prst="rect">
            <a:avLst/>
          </a:prstGeom>
          <a:noFill/>
          <a:ln>
            <a:noFill/>
          </a:ln>
          <a:extLst/>
        </p:spPr>
      </p:pic>
      <p:grpSp>
        <p:nvGrpSpPr>
          <p:cNvPr id="5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7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9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8890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1243</TotalTime>
  <Words>664</Words>
  <Application>Microsoft Office PowerPoint</Application>
  <PresentationFormat>Presentación en pantalla (4:3)</PresentationFormat>
  <Paragraphs>103</Paragraphs>
  <Slides>17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Verdana</vt:lpstr>
      <vt:lpstr>Wingdings</vt:lpstr>
      <vt:lpstr>Tema de Office</vt:lpstr>
      <vt:lpstr>Presentación de PowerPoint</vt:lpstr>
      <vt:lpstr>SERVICIO DE CONECTIVIDAD  A TRAVES DE UNA RED   ADSL/IP-VPN</vt:lpstr>
      <vt:lpstr>SERVICIO DE CONECTIVIDAD IP-VPN/ADSL</vt:lpstr>
      <vt:lpstr>SERVICIO DE CONECTIVIDAD IP-VPN/ADSL</vt:lpstr>
      <vt:lpstr>Presentación de PowerPoint</vt:lpstr>
      <vt:lpstr>TIPOS DE CONFIGURACIONES DE RED LAN</vt:lpstr>
      <vt:lpstr>SERVICIO DE CONECTIVIDAD A TRAVÉS DE UNA RED  FTTH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Integrando las Tecnologías de la Información y Comunicación en Educación</dc:title>
  <dc:creator>MARGARITA SOFIA GALLARDAY LUCANO</dc:creator>
  <cp:lastModifiedBy>JOSE EDUARDO VERA PISCO</cp:lastModifiedBy>
  <cp:revision>89</cp:revision>
  <dcterms:created xsi:type="dcterms:W3CDTF">2014-08-07T15:46:41Z</dcterms:created>
  <dcterms:modified xsi:type="dcterms:W3CDTF">2015-08-19T22:48:59Z</dcterms:modified>
</cp:coreProperties>
</file>