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9" r:id="rId3"/>
    <p:sldId id="265" r:id="rId4"/>
    <p:sldId id="266" r:id="rId5"/>
    <p:sldId id="268" r:id="rId6"/>
    <p:sldId id="269" r:id="rId7"/>
    <p:sldId id="271" r:id="rId8"/>
    <p:sldId id="272" r:id="rId9"/>
    <p:sldId id="273" r:id="rId10"/>
    <p:sldId id="274" r:id="rId11"/>
    <p:sldId id="276" r:id="rId12"/>
    <p:sldId id="277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364" autoAdjust="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C38C-B7A1-4D35-90B4-D06EEA2B745C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193A-7469-46E8-87A7-FCCB072B0D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63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para títulos MODELO 1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9841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6862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777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996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954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516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576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291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612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44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de contenidos. Debe e</a:t>
            </a:r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stablecer el orden: ¿qué información quiero dar primero?, ¿cuál es el efecto que quiero causar en mi audiencia?</a:t>
            </a:r>
          </a:p>
          <a:p>
            <a:endParaRPr lang="es-PE" baseline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619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02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2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46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475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627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786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877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1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86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0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61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5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Dibujo_de_Microsoft_Visio1.vsd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Rectángulo"/>
          <p:cNvSpPr/>
          <p:nvPr/>
        </p:nvSpPr>
        <p:spPr>
          <a:xfrm>
            <a:off x="-36512" y="27383"/>
            <a:ext cx="9144000" cy="4463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INSTALACIÓN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Y ADMINISTRACIÓN DEL </a:t>
            </a: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SERVIDOR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endParaRPr lang="es-PE" sz="1200" dirty="0" smtClean="0"/>
          </a:p>
        </p:txBody>
      </p:sp>
      <p:sp>
        <p:nvSpPr>
          <p:cNvPr id="3" name="1 Rectángulo"/>
          <p:cNvSpPr/>
          <p:nvPr/>
        </p:nvSpPr>
        <p:spPr>
          <a:xfrm>
            <a:off x="-36512" y="-1"/>
            <a:ext cx="9180512" cy="4463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REDES INALÁMBRICAS, CONECTIVIDAD EN LAS AIP Y CRT DE LAS IIEE (SERVIDOR Y ESTACIONES)</a:t>
            </a:r>
          </a:p>
        </p:txBody>
      </p:sp>
      <p:pic>
        <p:nvPicPr>
          <p:cNvPr id="4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736304" cy="7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Rectángulo"/>
          <p:cNvSpPr/>
          <p:nvPr/>
        </p:nvSpPr>
        <p:spPr>
          <a:xfrm>
            <a:off x="0" y="4463469"/>
            <a:ext cx="9144000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/>
              <a:t>OTIC</a:t>
            </a:r>
            <a:r>
              <a:rPr lang="es-PE" sz="3200" b="1" dirty="0" smtClean="0"/>
              <a:t>- MINEDU</a:t>
            </a:r>
            <a:r>
              <a:rPr lang="es-PE" sz="3200" dirty="0" smtClean="0"/>
              <a:t> </a:t>
            </a:r>
            <a:endParaRPr lang="es-PE" sz="3200" dirty="0"/>
          </a:p>
        </p:txBody>
      </p:sp>
      <p:sp>
        <p:nvSpPr>
          <p:cNvPr id="10" name="1 Rectángulo"/>
          <p:cNvSpPr/>
          <p:nvPr/>
        </p:nvSpPr>
        <p:spPr>
          <a:xfrm>
            <a:off x="-36512" y="4536504"/>
            <a:ext cx="9180512" cy="234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760640"/>
            <a:ext cx="2736304" cy="7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4 Rectángulo"/>
          <p:cNvSpPr/>
          <p:nvPr/>
        </p:nvSpPr>
        <p:spPr>
          <a:xfrm>
            <a:off x="-36512" y="4490853"/>
            <a:ext cx="9180512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/>
              <a:t>OTIC</a:t>
            </a:r>
            <a:r>
              <a:rPr lang="es-PE" sz="3200" b="1" dirty="0" smtClean="0"/>
              <a:t>- MINEDU</a:t>
            </a:r>
            <a:r>
              <a:rPr lang="es-PE" sz="3200" dirty="0" smtClean="0"/>
              <a:t> 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32990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COMUNICACIONES INALÁMBRICAS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altLang="es-PE" dirty="0" smtClean="0">
                <a:latin typeface="Arial Black" panose="020B0A04020102020204" pitchFamily="34" charset="0"/>
              </a:rPr>
              <a:t>SEGURIDAD DE RED INALÁMBRICA 802.11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0056" y="1412776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s-ES" alt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RADIUS SERVER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encriptado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Utiliza protocolo UDP para transporte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Autorización y Autenticación son combinadas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alt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4110" t="36013" r="50877" b="31976"/>
          <a:stretch/>
        </p:blipFill>
        <p:spPr>
          <a:xfrm>
            <a:off x="683568" y="2780928"/>
            <a:ext cx="4534467" cy="28083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5439" t="30597" r="48984" b="13676"/>
          <a:stretch/>
        </p:blipFill>
        <p:spPr>
          <a:xfrm>
            <a:off x="5218035" y="2780929"/>
            <a:ext cx="3059832" cy="2808312"/>
          </a:xfrm>
          <a:prstGeom prst="rect">
            <a:avLst/>
          </a:prstGeom>
        </p:spPr>
      </p:pic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0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9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COMUNICACIONES INALÁMBRICAS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altLang="es-PE" dirty="0" smtClean="0">
                <a:latin typeface="Arial Black" panose="020B0A04020102020204" pitchFamily="34" charset="0"/>
              </a:rPr>
              <a:t>SEGURIDAD DE RED INALÁMBRICA 802.11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0056" y="141277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s-ES" alt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OTRAS MEDIDAS DE SEGURIDAD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Filtrado de direcciones MAC</a:t>
            </a:r>
          </a:p>
          <a:p>
            <a:pPr algn="just">
              <a:defRPr/>
            </a:pP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Aunque no es una práctica que implique un aumento elevado en la seguridad del sistema, es una extra que añade un nivel más de seguridad de cara a los posibles atacantes casuales y es recomendable, si bien no supondrá ningún  impedimento para hackers profesionales ya que hoy día es muy fácil simular las direcciones MAC de un sistema.</a:t>
            </a:r>
          </a:p>
          <a:p>
            <a:pPr algn="just">
              <a:defRPr/>
            </a:pPr>
            <a:endParaRPr lang="es-ES" alt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jarroba.com/wp-content/uploads/2012/08/Vecino-roba-Wi-Fi-se-queire-conectar-con-una-direccion-MAC-diferente-www.Jarroba.com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75682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0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5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Rectángulo"/>
          <p:cNvSpPr/>
          <p:nvPr/>
        </p:nvSpPr>
        <p:spPr>
          <a:xfrm>
            <a:off x="-19844" y="4293096"/>
            <a:ext cx="9180512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 Rectángulo"/>
          <p:cNvSpPr/>
          <p:nvPr/>
        </p:nvSpPr>
        <p:spPr>
          <a:xfrm>
            <a:off x="-19844" y="0"/>
            <a:ext cx="9180512" cy="4293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0" y="5805264"/>
            <a:ext cx="3325594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375756" y="4419110"/>
            <a:ext cx="4392488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 de la Presentación</a:t>
            </a:r>
          </a:p>
          <a:p>
            <a:pPr algn="ctr"/>
            <a:r>
              <a:rPr lang="es-E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endParaRPr lang="es-ES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05264"/>
            <a:ext cx="3312368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3913311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prstClr val="white"/>
                </a:solidFill>
              </a:rPr>
              <a:t>© </a:t>
            </a:r>
            <a:r>
              <a:rPr lang="es-PE" sz="1400" b="1" dirty="0" smtClean="0">
                <a:solidFill>
                  <a:prstClr val="white"/>
                </a:solidFill>
              </a:rPr>
              <a:t>OTIC </a:t>
            </a:r>
            <a:r>
              <a:rPr lang="es-PE" sz="1400" b="1" dirty="0">
                <a:solidFill>
                  <a:prstClr val="white"/>
                </a:solidFill>
              </a:rPr>
              <a:t>- Ministerio de Educación </a:t>
            </a:r>
            <a:r>
              <a:rPr lang="es-PE" sz="1400" b="1" dirty="0" smtClean="0">
                <a:solidFill>
                  <a:prstClr val="white"/>
                </a:solidFill>
              </a:rPr>
              <a:t>2015</a:t>
            </a:r>
            <a:endParaRPr lang="es-PE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4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COMUNICACIONES INALÁMBRICAS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 INALÁMBRICA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55679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Las comunicaciones inalámbricas hacen uso de las ondas electromagnéticas para enviar señales a través de largas distancias. Una onda electromagnética tiene velocidad, frecuencia y longitud.</a:t>
            </a:r>
            <a:endParaRPr lang="es-PE" alt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techgage.com/reviews/asus/wl500w/plugnsh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80122"/>
            <a:ext cx="3923497" cy="33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04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COMUNICACIONES INALÁMBRICAS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altLang="es-PE" dirty="0">
                <a:latin typeface="Arial Black" panose="020B0A04020102020204" pitchFamily="34" charset="0"/>
              </a:rPr>
              <a:t>ESTANDAR INALÁMBRICA 802.11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55679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Conjunto de normas o reglas establecidas con el fin de proporcionar un marco común de trabajo. Establece las características de los niveles físico y de enlace de datos del modelo OSI (“Ethernet inalámbrica”).</a:t>
            </a:r>
          </a:p>
          <a:p>
            <a:pPr algn="just"/>
            <a:endParaRPr lang="es-ES" alt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56967"/>
              </p:ext>
            </p:extLst>
          </p:nvPr>
        </p:nvGraphicFramePr>
        <p:xfrm>
          <a:off x="971600" y="2492896"/>
          <a:ext cx="6815485" cy="330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5" imgW="10286907" imgH="5000520" progId="Visio.Drawing.15">
                  <p:embed/>
                </p:oleObj>
              </mc:Choice>
              <mc:Fallback>
                <p:oleObj r:id="rId5" imgW="10286907" imgH="500052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492896"/>
                        <a:ext cx="6815485" cy="330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0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1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COMUNICACIONES INALÁMBRICAS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altLang="es-PE" dirty="0">
                <a:latin typeface="Arial Black" panose="020B0A04020102020204" pitchFamily="34" charset="0"/>
              </a:rPr>
              <a:t>TOPOLOGÍA DE UNA </a:t>
            </a:r>
            <a:r>
              <a:rPr lang="es-ES" altLang="es-PE" dirty="0" smtClean="0">
                <a:latin typeface="Arial Black" panose="020B0A04020102020204" pitchFamily="34" charset="0"/>
              </a:rPr>
              <a:t>WLAN 802.11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55679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Se define como topología a la disposición lógica o a la disposición física de una red. Nos centraremos en la lógica (cómo se comunican los dispositivos</a:t>
            </a: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defRPr/>
            </a:pPr>
            <a:endParaRPr lang="es-ES" alt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Ad – hoc</a:t>
            </a:r>
          </a:p>
        </p:txBody>
      </p:sp>
      <p:pic>
        <p:nvPicPr>
          <p:cNvPr id="2050" name="Picture 2" descr="http://www.aftana.ir/images/docs/000000/n00000664-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93310"/>
            <a:ext cx="3344818" cy="21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images.appleinsider.com/exploring-tc-part3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31" y="2708920"/>
            <a:ext cx="4654567" cy="24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148064" y="2875002"/>
            <a:ext cx="163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/>
              <a:t>Infraestructura </a:t>
            </a:r>
          </a:p>
        </p:txBody>
      </p:sp>
      <p:grpSp>
        <p:nvGrpSpPr>
          <p:cNvPr id="10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1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r>
                <a:rPr lang="es-PE" sz="12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2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COMUNICACIONES INALÁMBRICAS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altLang="es-PE" dirty="0">
                <a:latin typeface="Arial Black" panose="020B0A04020102020204" pitchFamily="34" charset="0"/>
              </a:rPr>
              <a:t>MODOS DE OPERACIÓN INALÁMBRICA </a:t>
            </a:r>
            <a:r>
              <a:rPr lang="es-ES" altLang="es-PE" dirty="0" smtClean="0">
                <a:latin typeface="Arial Black" panose="020B0A04020102020204" pitchFamily="34" charset="0"/>
              </a:rPr>
              <a:t>802.11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556792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Existen varías clases de hardware que se pueden utilizar para implementar una red 802.11.</a:t>
            </a:r>
          </a:p>
          <a:p>
            <a:pPr algn="just">
              <a:defRPr/>
            </a:pPr>
            <a:endParaRPr lang="es-ES" alt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Modo Access Point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Modo Cliente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Modo Roaming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Modo Repetidor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Modo Bridge (Punto a Punto)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Modo Bridge (Punto a Multipunto)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Modo Access Point + Router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alt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images01.olx.com.pe/ui/11/65/53/1310590178_227846253_1-Fotos-de--RADIOENLACES-PUNTO-A-PUN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10698" r="13552" b="2150"/>
          <a:stretch/>
        </p:blipFill>
        <p:spPr bwMode="auto">
          <a:xfrm>
            <a:off x="4572000" y="2420888"/>
            <a:ext cx="3807024" cy="32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0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5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5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COMUNICACIONES INALÁMBRICAS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altLang="es-PE" dirty="0" smtClean="0">
                <a:latin typeface="Arial Black" panose="020B0A04020102020204" pitchFamily="34" charset="0"/>
              </a:rPr>
              <a:t>SEGURIDAD DE RED INALÁMBRICA 802.11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55679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La seguridad 802.11 abarca dos niveles. En el nivel más bajo, se encuentran los mecanismos de cifrado de la información, y en el nivel superior los procesos de autenticación.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alt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66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COMUNICACIONES INALÁMBRICAS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altLang="es-PE" dirty="0" smtClean="0">
                <a:latin typeface="Arial Black" panose="020B0A04020102020204" pitchFamily="34" charset="0"/>
              </a:rPr>
              <a:t>SEGURIDAD DE RED INALÁMBRICA 802.11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556792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s-ES" alt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WEP (Privacidad Equivalente a Cableado), </a:t>
            </a: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permite cifrar la información que se transmite. Proporciona un cifrado a nivel 2.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</a:t>
            </a: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entre diferentes </a:t>
            </a: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fabricantes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Cifrado </a:t>
            </a: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de la información utilizando una clave simétrica </a:t>
            </a:r>
            <a:endParaRPr lang="es-ES" alt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WEP se usan claves de 64 o 128 </a:t>
            </a:r>
            <a:r>
              <a:rPr lang="es-ES" alt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bits.</a:t>
            </a:r>
          </a:p>
          <a:p>
            <a:pPr algn="just">
              <a:defRPr/>
            </a:pPr>
            <a:endParaRPr lang="es-ES" alt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alt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Documents and Settings\daw\My Documents\Talks\FCC02\talks\fcc02\laptop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88117"/>
            <a:ext cx="1349752" cy="11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daw\My Documents\Talks\FCC02\talks\fcc02\basestation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55" y="3803729"/>
            <a:ext cx="1047121" cy="95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491880" y="4174041"/>
            <a:ext cx="2522736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PE"/>
          </a:p>
        </p:txBody>
      </p:sp>
      <p:grpSp>
        <p:nvGrpSpPr>
          <p:cNvPr id="10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1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7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2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COMUNICACIONES INALÁMBRICAS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altLang="es-PE" dirty="0" smtClean="0">
                <a:latin typeface="Arial Black" panose="020B0A04020102020204" pitchFamily="34" charset="0"/>
              </a:rPr>
              <a:t>SEGURIDAD DE RED INALÁMBRICA 802.11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556792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s-ES" alt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WPA</a:t>
            </a:r>
            <a:endParaRPr lang="es-ES" alt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La idea es crear un sistema de seguridad que hiciera puente entre WEP y el 802.11i (WPA2)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Utiliza protocolo TKIP y mecanismos 802.1x. La combinación de estos dos sistemas proporciona una encriptación dinámica y un proceso de autenticación mutuo.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WPA involucra dos aspectos: un sistema de encriptación mediante TKIP y un proceso de autenticación mediante 802.1x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WPA automáticamente genera nuevas llaves de encriptación únicas para cada uno de los clientes lo que evita que la misma clave se utilice durante semanas, meses o incluso años, como pasaba en WEP.</a:t>
            </a: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8" t="59686" r="45139" b="24947"/>
          <a:stretch>
            <a:fillRect/>
          </a:stretch>
        </p:blipFill>
        <p:spPr bwMode="auto">
          <a:xfrm>
            <a:off x="2915816" y="4696113"/>
            <a:ext cx="3384848" cy="113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8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62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661648" cy="720080"/>
          </a:xfrm>
        </p:spPr>
        <p:txBody>
          <a:bodyPr>
            <a:noAutofit/>
          </a:bodyPr>
          <a:lstStyle/>
          <a:p>
            <a:pPr algn="l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COMUNICACIONES INALÁMBRICAS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51520" y="980729"/>
            <a:ext cx="7992888" cy="39604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indent="0" eaLnBrk="1" hangingPunct="1">
              <a:spcBef>
                <a:spcPct val="20000"/>
              </a:spcBef>
              <a:spcAft>
                <a:spcPts val="400"/>
              </a:spcAft>
              <a:buFont typeface="Arial"/>
              <a:buNone/>
              <a:defRPr lang="es-ES"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1" hangingPunct="1">
              <a:spcBef>
                <a:spcPct val="20000"/>
              </a:spcBef>
              <a:buFont typeface="Arial"/>
              <a:buChar char="–"/>
              <a:defRPr lang="es-ES" sz="24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 eaLnBrk="1" hangingPunct="1">
              <a:spcBef>
                <a:spcPct val="20000"/>
              </a:spcBef>
              <a:buFont typeface="Arial"/>
              <a:buChar char="•"/>
              <a:defRPr lang="es-ES" sz="200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 eaLnBrk="1" hangingPunct="1">
              <a:spcBef>
                <a:spcPct val="20000"/>
              </a:spcBef>
              <a:buFont typeface="Arial"/>
              <a:buChar char="–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 eaLnBrk="1" hangingPunct="1">
              <a:spcBef>
                <a:spcPct val="20000"/>
              </a:spcBef>
              <a:buFont typeface="Arial"/>
              <a:buChar char="»"/>
              <a:defRPr lang="es-ES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6pPr>
            <a:lvl7pPr marL="29718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7pPr>
            <a:lvl8pPr marL="34290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8pPr>
            <a:lvl9pPr marL="3886200" indent="-228600" eaLnBrk="1" hangingPunct="1">
              <a:spcBef>
                <a:spcPct val="20000"/>
              </a:spcBef>
              <a:buFont typeface="Arial"/>
              <a:buChar char="•"/>
              <a:defRPr lang="es-ES" sz="2000"/>
            </a:lvl9pPr>
          </a:lstStyle>
          <a:p>
            <a:r>
              <a:rPr lang="es-ES" altLang="es-PE" dirty="0" smtClean="0">
                <a:latin typeface="Arial Black" panose="020B0A04020102020204" pitchFamily="34" charset="0"/>
              </a:rPr>
              <a:t>SEGURIDAD DE RED INALÁMBRICA 802.11</a:t>
            </a:r>
            <a:endParaRPr lang="es-P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556792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s-ES" altLang="es-PE" b="1" dirty="0" smtClean="0">
                <a:latin typeface="Arial" panose="020B0604020202020204" pitchFamily="34" charset="0"/>
                <a:cs typeface="Arial" panose="020B0604020202020204" pitchFamily="34" charset="0"/>
              </a:rPr>
              <a:t>WPA2</a:t>
            </a:r>
            <a:endParaRPr lang="es-ES" alt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Para el proceso de autenticación WPA y WPA2 usan una combinación de sistemas abiertos y 802.1x.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El funcionamiento es igual a WPA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Inicialmente el cliente se autentifica con el punto de acceso, el cual le autoriza a enviarle paquetes. Acto seguido WPA2 realiza la autenticación a nivel de usuario haciendo uso de 802.1x. WPA2 Y WPA sirve de interfaz para un servidor de autenticación como RADIUS o LDAP.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s-ES" altLang="es-PE" dirty="0">
                <a:latin typeface="Arial" panose="020B0604020202020204" pitchFamily="34" charset="0"/>
                <a:cs typeface="Arial" panose="020B0604020202020204" pitchFamily="34" charset="0"/>
              </a:rPr>
              <a:t>De no usarse un servidor de autenticación se puede usar el modo con PSK.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8" t="59686" r="63158" b="24947"/>
          <a:stretch>
            <a:fillRect/>
          </a:stretch>
        </p:blipFill>
        <p:spPr bwMode="auto">
          <a:xfrm>
            <a:off x="2349152" y="4411686"/>
            <a:ext cx="1309762" cy="11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51931" r="27534" b="33748"/>
          <a:stretch/>
        </p:blipFill>
        <p:spPr bwMode="auto">
          <a:xfrm>
            <a:off x="3668049" y="4447681"/>
            <a:ext cx="2160240" cy="11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1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r>
                <a:rPr lang="es-PE" sz="1200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4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1031</Words>
  <Application>Microsoft Office PowerPoint</Application>
  <PresentationFormat>Presentación en pantalla (4:3)</PresentationFormat>
  <Paragraphs>110</Paragraphs>
  <Slides>12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Verdana</vt:lpstr>
      <vt:lpstr>Wingdings</vt:lpstr>
      <vt:lpstr>Tema de Office</vt:lpstr>
      <vt:lpstr>Dibujo de Microsoft Visio</vt:lpstr>
      <vt:lpstr>Presentación de PowerPoint</vt:lpstr>
      <vt:lpstr>1. SISTEMAS DE COMUNICACIONES INALÁMBRICAS </vt:lpstr>
      <vt:lpstr>1. SISTEMAS DE COMUNICACIONES INALÁMBRICAS </vt:lpstr>
      <vt:lpstr>1. SISTEMAS DE COMUNICACIONES INALÁMBRICAS </vt:lpstr>
      <vt:lpstr>1. SISTEMAS DE COMUNICACIONES INALÁMBRICAS </vt:lpstr>
      <vt:lpstr>1. SISTEMAS DE COMUNICACIONES INALÁMBRICAS </vt:lpstr>
      <vt:lpstr>1. SISTEMAS DE COMUNICACIONES INALÁMBRICAS </vt:lpstr>
      <vt:lpstr>1. SISTEMAS DE COMUNICACIONES INALÁMBRICAS </vt:lpstr>
      <vt:lpstr>1. SISTEMAS DE COMUNICACIONES INALÁMBRICAS </vt:lpstr>
      <vt:lpstr>1. SISTEMAS DE COMUNICACIONES INALÁMBRICAS </vt:lpstr>
      <vt:lpstr>1. SISTEMAS DE COMUNICACIONES INALÁMBRICAS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Integrando las Tecnologías de la Información y Comunicación en Educación</dc:title>
  <dc:creator>MARGARITA SOFIA GALLARDAY LUCANO</dc:creator>
  <cp:lastModifiedBy>JOSE EDUARDO VERA PISCO</cp:lastModifiedBy>
  <cp:revision>78</cp:revision>
  <dcterms:created xsi:type="dcterms:W3CDTF">2014-08-07T15:46:41Z</dcterms:created>
  <dcterms:modified xsi:type="dcterms:W3CDTF">2015-08-19T22:49:12Z</dcterms:modified>
</cp:coreProperties>
</file>