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2" r:id="rId2"/>
    <p:sldId id="334" r:id="rId3"/>
    <p:sldId id="335" r:id="rId4"/>
    <p:sldId id="276" r:id="rId5"/>
    <p:sldId id="277" r:id="rId6"/>
    <p:sldId id="279" r:id="rId7"/>
    <p:sldId id="280" r:id="rId8"/>
    <p:sldId id="289" r:id="rId9"/>
    <p:sldId id="291" r:id="rId10"/>
    <p:sldId id="297" r:id="rId11"/>
    <p:sldId id="301" r:id="rId12"/>
    <p:sldId id="302" r:id="rId13"/>
    <p:sldId id="304" r:id="rId14"/>
    <p:sldId id="305" r:id="rId15"/>
    <p:sldId id="309" r:id="rId16"/>
    <p:sldId id="333" r:id="rId17"/>
    <p:sldId id="322" r:id="rId18"/>
    <p:sldId id="323" r:id="rId19"/>
    <p:sldId id="324" r:id="rId20"/>
    <p:sldId id="325" r:id="rId21"/>
    <p:sldId id="326" r:id="rId22"/>
    <p:sldId id="327" r:id="rId23"/>
    <p:sldId id="283" r:id="rId24"/>
    <p:sldId id="332" r:id="rId25"/>
    <p:sldId id="336" r:id="rId26"/>
  </p:sldIdLst>
  <p:sldSz cx="9144000" cy="6858000" type="screen4x3"/>
  <p:notesSz cx="6797675" cy="9931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6" autoAdjust="0"/>
    <p:restoredTop sz="86397" autoAdjust="0"/>
  </p:normalViewPr>
  <p:slideViewPr>
    <p:cSldViewPr>
      <p:cViewPr varScale="1">
        <p:scale>
          <a:sx n="67" d="100"/>
          <a:sy n="67" d="100"/>
        </p:scale>
        <p:origin x="16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5D2CE-5EC7-40AE-AA62-F0E9C2686267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33106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EFB68-7C99-4BE1-AE9D-A657D90AF3B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81625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0C38C-B7A1-4D35-90B4-D06EEA2B745C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7415"/>
            <a:ext cx="543814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3106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D193A-7469-46E8-87A7-FCCB072B0D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12630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 smtClean="0"/>
              <a:t>Plantilla</a:t>
            </a:r>
            <a:r>
              <a:rPr lang="es-PE" baseline="0" dirty="0" smtClean="0"/>
              <a:t> para títulos MODELO 1</a:t>
            </a:r>
            <a:endParaRPr lang="es-PE" dirty="0" smtClean="0"/>
          </a:p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9841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 smtClean="0"/>
              <a:t>Plantilla</a:t>
            </a:r>
            <a:r>
              <a:rPr lang="es-PE" baseline="0" dirty="0" smtClean="0"/>
              <a:t> de contenidos. Debe e</a:t>
            </a:r>
            <a:r>
              <a:rPr lang="es-P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stablecer el orden: ¿qué información quiero dar primero?, ¿cuál es el efecto que quiero causar en mi audiencia?</a:t>
            </a:r>
          </a:p>
          <a:p>
            <a:endParaRPr lang="es-PE" baseline="0" dirty="0" smtClean="0"/>
          </a:p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4697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 smtClean="0"/>
              <a:t>Plantilla</a:t>
            </a:r>
            <a:r>
              <a:rPr lang="es-PE" baseline="0" dirty="0" smtClean="0"/>
              <a:t> de contenidos. Debe e</a:t>
            </a:r>
            <a:r>
              <a:rPr lang="es-P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stablecer el orden: ¿qué información quiero dar primero?, ¿cuál es el efecto que quiero causar en mi audiencia?</a:t>
            </a:r>
          </a:p>
          <a:p>
            <a:endParaRPr lang="es-PE" baseline="0" dirty="0" smtClean="0"/>
          </a:p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5434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 smtClean="0"/>
              <a:t>Plantilla</a:t>
            </a:r>
            <a:r>
              <a:rPr lang="es-PE" baseline="0" dirty="0" smtClean="0"/>
              <a:t> de contenidos. Debe e</a:t>
            </a:r>
            <a:r>
              <a:rPr lang="es-P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stablecer el orden: ¿qué información quiero dar primero?, ¿cuál es el efecto que quiero causar en mi audiencia?</a:t>
            </a:r>
          </a:p>
          <a:p>
            <a:endParaRPr lang="es-PE" baseline="0" dirty="0" smtClean="0"/>
          </a:p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7845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 smtClean="0"/>
              <a:t>Plantilla</a:t>
            </a:r>
            <a:r>
              <a:rPr lang="es-PE" baseline="0" dirty="0" smtClean="0"/>
              <a:t> de contenidos. Debe e</a:t>
            </a:r>
            <a:r>
              <a:rPr lang="es-P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stablecer el orden: ¿qué información quiero dar primero?, ¿cuál es el efecto que quiero causar en mi audiencia?</a:t>
            </a:r>
          </a:p>
          <a:p>
            <a:endParaRPr lang="es-PE" baseline="0" dirty="0" smtClean="0"/>
          </a:p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4582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0295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8827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44615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45EBA-7CB2-4E76-8858-E257E119FFBB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29445"/>
      </p:ext>
    </p:extLst>
  </p:cSld>
  <p:clrMapOvr>
    <a:masterClrMapping/>
  </p:clrMapOvr>
  <p:transition advClick="0" advTm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90E52-3577-4F3D-9939-1A8B30CD04FD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658628"/>
      </p:ext>
    </p:extLst>
  </p:cSld>
  <p:clrMapOvr>
    <a:masterClrMapping/>
  </p:clrMapOvr>
  <p:transition advClick="0" advTm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AC66B-3674-47C4-802C-6BBD77A985E6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107991"/>
      </p:ext>
    </p:extLst>
  </p:cSld>
  <p:clrMapOvr>
    <a:masterClrMapping/>
  </p:clrMapOvr>
  <p:transition advClick="0" advTm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PE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71F0-2A76-432B-9F68-3978E6E6CE15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60153"/>
      </p:ext>
    </p:extLst>
  </p:cSld>
  <p:clrMapOvr>
    <a:masterClrMapping/>
  </p:clrMapOvr>
  <p:transition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84753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26271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67866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58777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291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4860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25706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6195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5154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7" r:id="rId12"/>
    <p:sldLayoutId id="2147483678" r:id="rId13"/>
    <p:sldLayoutId id="2147483679" r:id="rId14"/>
    <p:sldLayoutId id="2147483680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24.png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Rectángulo"/>
          <p:cNvSpPr/>
          <p:nvPr/>
        </p:nvSpPr>
        <p:spPr>
          <a:xfrm>
            <a:off x="0" y="-1"/>
            <a:ext cx="9144000" cy="446347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CABLEADO ESTRUCTURADO (RED DE DATOS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2015</a:t>
            </a:r>
          </a:p>
        </p:txBody>
      </p:sp>
      <p:sp>
        <p:nvSpPr>
          <p:cNvPr id="6" name="1 Rectángulo"/>
          <p:cNvSpPr/>
          <p:nvPr/>
        </p:nvSpPr>
        <p:spPr>
          <a:xfrm>
            <a:off x="0" y="4509120"/>
            <a:ext cx="9144000" cy="2348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00" dirty="0">
              <a:solidFill>
                <a:schemeClr val="bg1"/>
              </a:solidFill>
            </a:endParaRPr>
          </a:p>
        </p:txBody>
      </p:sp>
      <p:sp>
        <p:nvSpPr>
          <p:cNvPr id="7" name="4 Rectángulo"/>
          <p:cNvSpPr/>
          <p:nvPr/>
        </p:nvSpPr>
        <p:spPr>
          <a:xfrm>
            <a:off x="0" y="4463469"/>
            <a:ext cx="9144000" cy="9361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b="1" dirty="0" smtClean="0"/>
              <a:t>OTIC</a:t>
            </a:r>
            <a:r>
              <a:rPr lang="es-PE" sz="3200" b="1" dirty="0" smtClean="0"/>
              <a:t>- MINEDU</a:t>
            </a:r>
            <a:r>
              <a:rPr lang="es-PE" sz="3200" dirty="0" smtClean="0"/>
              <a:t> </a:t>
            </a:r>
            <a:endParaRPr lang="es-PE" sz="3200" dirty="0"/>
          </a:p>
        </p:txBody>
      </p:sp>
      <p:pic>
        <p:nvPicPr>
          <p:cNvPr id="8" name="Picture 2" descr="http://www.respiravida.pe/wp-content/uploads/2012/10/MINEDU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2736304" cy="70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03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Cable de Par Trenzado</a:t>
            </a:r>
          </a:p>
        </p:txBody>
      </p:sp>
      <p:sp>
        <p:nvSpPr>
          <p:cNvPr id="32770" name="5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3779838" y="6381750"/>
            <a:ext cx="22399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ES" altLang="es-PE" sz="1800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2772" name="Picture 5" descr="utp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49500"/>
            <a:ext cx="4968875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 descr="ut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349500"/>
            <a:ext cx="3544887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7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10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02335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CATEGORIAS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96975"/>
            <a:ext cx="8064500" cy="5327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z="2800" b="1" dirty="0" smtClean="0"/>
              <a:t>Categoría 5e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sz="2400" dirty="0" smtClean="0"/>
              <a:t>Ancho de banda : 15000 </a:t>
            </a:r>
            <a:r>
              <a:rPr lang="es-ES" sz="2400" dirty="0" err="1" smtClean="0"/>
              <a:t>Mhz</a:t>
            </a:r>
            <a:endParaRPr lang="es-ES" sz="24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sz="2400" dirty="0" smtClean="0"/>
              <a:t>Velocidad de transmisión : 100 a 622 Mbps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sz="2400" dirty="0" smtClean="0"/>
              <a:t>Resistencia: 100 Ohmios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800" b="1" dirty="0" smtClean="0"/>
              <a:t>Categoría 6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sz="2400" dirty="0" smtClean="0"/>
              <a:t>Ancho de banda :  250  </a:t>
            </a:r>
            <a:r>
              <a:rPr lang="es-ES" sz="2400" dirty="0" err="1" smtClean="0"/>
              <a:t>Mhz</a:t>
            </a:r>
            <a:endParaRPr lang="es-ES" sz="2400" dirty="0" smtClean="0"/>
          </a:p>
          <a:p>
            <a:pPr lvl="1" eaLnBrk="1" hangingPunct="1">
              <a:lnSpc>
                <a:spcPct val="90000"/>
              </a:lnSpc>
              <a:buNone/>
              <a:defRPr/>
            </a:pPr>
            <a:r>
              <a:rPr lang="es-ES" sz="2400" dirty="0" smtClean="0"/>
              <a:t>Velocidad de transmisión: </a:t>
            </a:r>
            <a:r>
              <a:rPr lang="es-ES" sz="2400" dirty="0"/>
              <a:t>100 a </a:t>
            </a:r>
            <a:r>
              <a:rPr lang="es-ES" sz="2400" dirty="0" smtClean="0"/>
              <a:t>10000 </a:t>
            </a:r>
            <a:r>
              <a:rPr lang="es-ES" sz="2400" dirty="0"/>
              <a:t>Mbps</a:t>
            </a:r>
          </a:p>
          <a:p>
            <a:pPr lvl="1" eaLnBrk="1" hangingPunct="1">
              <a:lnSpc>
                <a:spcPct val="90000"/>
              </a:lnSpc>
              <a:buNone/>
              <a:defRPr/>
            </a:pPr>
            <a:r>
              <a:rPr lang="es-ES" sz="2400" dirty="0"/>
              <a:t>Resistencia: 100 Ohmios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" sz="24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" sz="24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" sz="24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" sz="24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" sz="2800" dirty="0" smtClean="0"/>
          </a:p>
        </p:txBody>
      </p:sp>
      <p:sp>
        <p:nvSpPr>
          <p:cNvPr id="36866" name="5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3779838" y="6381750"/>
            <a:ext cx="22399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ES" altLang="es-PE" sz="1800" smtClean="0">
                <a:solidFill>
                  <a:srgbClr val="FFFFFF"/>
                </a:solidFill>
              </a:rPr>
              <a:t> </a:t>
            </a:r>
          </a:p>
        </p:txBody>
      </p:sp>
      <p:grpSp>
        <p:nvGrpSpPr>
          <p:cNvPr id="5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6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11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11056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4000" smtClean="0"/>
              <a:t>Existen los siguientes tipos de cables:</a:t>
            </a:r>
          </a:p>
          <a:p>
            <a:pPr lvl="1" eaLnBrk="1" hangingPunct="1">
              <a:defRPr/>
            </a:pPr>
            <a:r>
              <a:rPr lang="es-ES" sz="3600" smtClean="0"/>
              <a:t>UTP (Unshielded Twisted Pair)</a:t>
            </a:r>
          </a:p>
          <a:p>
            <a:pPr lvl="1" eaLnBrk="1" hangingPunct="1">
              <a:defRPr/>
            </a:pPr>
            <a:r>
              <a:rPr lang="es-ES" sz="3600" smtClean="0"/>
              <a:t>STP  (Shielded Twisted Pair)</a:t>
            </a:r>
          </a:p>
          <a:p>
            <a:pPr lvl="1" eaLnBrk="1" hangingPunct="1">
              <a:defRPr/>
            </a:pPr>
            <a:r>
              <a:rPr lang="es-ES" sz="3600" smtClean="0"/>
              <a:t>FTP  (Foil Twisted Pair)</a:t>
            </a:r>
          </a:p>
          <a:p>
            <a:pPr lvl="1" eaLnBrk="1" hangingPunct="1">
              <a:defRPr/>
            </a:pPr>
            <a:r>
              <a:rPr lang="es-ES" sz="3600" smtClean="0"/>
              <a:t>ScTP (Screened Twisted Pair) 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s-ES" sz="3600" smtClean="0"/>
          </a:p>
        </p:txBody>
      </p:sp>
      <p:sp>
        <p:nvSpPr>
          <p:cNvPr id="37890" name="5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3779838" y="6381750"/>
            <a:ext cx="22399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ES" altLang="es-PE" sz="1800" smtClean="0">
                <a:solidFill>
                  <a:srgbClr val="FFFFFF"/>
                </a:solidFill>
              </a:rPr>
              <a:t> </a:t>
            </a:r>
          </a:p>
        </p:txBody>
      </p:sp>
      <p:grpSp>
        <p:nvGrpSpPr>
          <p:cNvPr id="4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5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6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12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2219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MX" dirty="0" smtClean="0"/>
              <a:t>Cable de Par Trenzado (UTP)</a:t>
            </a:r>
          </a:p>
        </p:txBody>
      </p:sp>
      <p:pic>
        <p:nvPicPr>
          <p:cNvPr id="39940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752" y="3566528"/>
            <a:ext cx="4716760" cy="2147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38" name="5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3779838" y="6381750"/>
            <a:ext cx="22399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ES" altLang="es-PE" sz="1800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" name="Picture 11" descr="ut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3312506" cy="248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7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13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2522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UTP (Unshielded Twisted Pair)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Cable de par trenzado normal.</a:t>
            </a:r>
          </a:p>
          <a:p>
            <a:pPr eaLnBrk="1" hangingPunct="1">
              <a:defRPr/>
            </a:pPr>
            <a:r>
              <a:rPr lang="es-ES" smtClean="0"/>
              <a:t>No tiene blindaje.</a:t>
            </a:r>
          </a:p>
          <a:p>
            <a:pPr eaLnBrk="1" hangingPunct="1">
              <a:defRPr/>
            </a:pPr>
            <a:r>
              <a:rPr lang="es-ES" smtClean="0"/>
              <a:t>Bajo costo y su facilidad de manejo.</a:t>
            </a:r>
          </a:p>
          <a:p>
            <a:pPr eaLnBrk="1" hangingPunct="1">
              <a:defRPr/>
            </a:pPr>
            <a:r>
              <a:rPr lang="es-ES" smtClean="0"/>
              <a:t>Su mayor desventaja es su alta tasa de error, limitaciones para trabajar a grandes distancias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s-ES" smtClean="0"/>
          </a:p>
        </p:txBody>
      </p:sp>
      <p:sp>
        <p:nvSpPr>
          <p:cNvPr id="40962" name="5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3779838" y="6381750"/>
            <a:ext cx="22399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ES" altLang="es-PE" sz="1800" smtClean="0">
                <a:solidFill>
                  <a:srgbClr val="FFFFFF"/>
                </a:solidFill>
              </a:rPr>
              <a:t> </a:t>
            </a:r>
          </a:p>
        </p:txBody>
      </p:sp>
      <p:grpSp>
        <p:nvGrpSpPr>
          <p:cNvPr id="5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6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14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3149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 smtClean="0"/>
              <a:t>STP ( </a:t>
            </a:r>
            <a:r>
              <a:rPr lang="es-ES" dirty="0" err="1" smtClean="0"/>
              <a:t>Shielded</a:t>
            </a:r>
            <a:r>
              <a:rPr lang="es-ES" dirty="0" smtClean="0"/>
              <a:t> </a:t>
            </a:r>
            <a:r>
              <a:rPr lang="es-ES" dirty="0" err="1" smtClean="0"/>
              <a:t>Twisted</a:t>
            </a:r>
            <a:r>
              <a:rPr lang="es-ES" dirty="0" smtClean="0"/>
              <a:t> </a:t>
            </a:r>
            <a:r>
              <a:rPr lang="es-ES" dirty="0" err="1" smtClean="0"/>
              <a:t>Pair</a:t>
            </a:r>
            <a:r>
              <a:rPr lang="es-ES" dirty="0" smtClean="0"/>
              <a:t> )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2716" y="1340768"/>
            <a:ext cx="8820472" cy="4525963"/>
          </a:xfrm>
        </p:spPr>
        <p:txBody>
          <a:bodyPr/>
          <a:lstStyle/>
          <a:p>
            <a:pPr eaLnBrk="1" hangingPunct="1">
              <a:defRPr/>
            </a:pPr>
            <a:r>
              <a:rPr lang="es-ES" sz="2800" dirty="0" smtClean="0"/>
              <a:t>los pares trenzados están protegidos por  una malla metálica, y cada par por una lamina blindada </a:t>
            </a:r>
          </a:p>
          <a:p>
            <a:pPr eaLnBrk="1" hangingPunct="1">
              <a:defRPr/>
            </a:pPr>
            <a:r>
              <a:rPr lang="es-ES" sz="2800" dirty="0" smtClean="0"/>
              <a:t>La malla evita las interferencias (menor tasa de error ).</a:t>
            </a:r>
          </a:p>
          <a:p>
            <a:pPr eaLnBrk="1" hangingPunct="1">
              <a:defRPr/>
            </a:pPr>
            <a:r>
              <a:rPr lang="es-ES" sz="2800" dirty="0" smtClean="0"/>
              <a:t>Alto costo de fabricación.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s-ES" sz="2800" dirty="0" smtClean="0"/>
          </a:p>
        </p:txBody>
      </p:sp>
      <p:pic>
        <p:nvPicPr>
          <p:cNvPr id="45061" name="Picture 4" descr="stp_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9992" y="2924944"/>
            <a:ext cx="4464050" cy="2552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58" name="6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248400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ES" altLang="es-PE" sz="1800" smtClean="0">
                <a:solidFill>
                  <a:srgbClr val="FFFFFF"/>
                </a:solidFill>
              </a:rPr>
              <a:t> </a:t>
            </a:r>
          </a:p>
        </p:txBody>
      </p:sp>
      <p:grpSp>
        <p:nvGrpSpPr>
          <p:cNvPr id="6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7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15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71028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5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3779838" y="6381750"/>
            <a:ext cx="22399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ES" altLang="es-PE" sz="1800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15370" b="7931"/>
          <a:stretch/>
        </p:blipFill>
        <p:spPr bwMode="auto">
          <a:xfrm>
            <a:off x="899592" y="260648"/>
            <a:ext cx="6768752" cy="542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5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6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16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30276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MX" sz="4000" smtClean="0"/>
              <a:t>Herramientas para Construir un Patch Cord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MX" sz="2800" smtClean="0"/>
              <a:t>Conectores RJ-45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MX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s-MX" sz="2800" smtClean="0"/>
              <a:t>Cable UTP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MX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s-MX" sz="2800" smtClean="0"/>
              <a:t>Krimping Tool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MX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s-MX" sz="2800" smtClean="0"/>
              <a:t>Pelacables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MX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s-MX" sz="2800" smtClean="0"/>
              <a:t>Ponchadores</a:t>
            </a:r>
          </a:p>
        </p:txBody>
      </p:sp>
      <p:pic>
        <p:nvPicPr>
          <p:cNvPr id="59397" name="Picture 4" descr="image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1557338"/>
            <a:ext cx="706437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398" name="Picture 6" descr="utp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2349500"/>
            <a:ext cx="1130300" cy="823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394" name="7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248400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ES" altLang="es-PE" sz="1800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9399" name="Picture 8" descr="ccrimpe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357563"/>
            <a:ext cx="963613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9" descr="672669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149725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10" descr="cponchad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084763"/>
            <a:ext cx="105092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11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17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29729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MX" smtClean="0"/>
              <a:t>Patch Cord</a:t>
            </a:r>
          </a:p>
        </p:txBody>
      </p:sp>
      <p:graphicFrame>
        <p:nvGraphicFramePr>
          <p:cNvPr id="60421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79388" y="1795463"/>
          <a:ext cx="6013450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Imagen de mapa de bits" r:id="rId4" imgW="4904762" imgH="3076190" progId="Paint.Picture">
                  <p:embed/>
                </p:oleObj>
              </mc:Choice>
              <mc:Fallback>
                <p:oleObj name="Imagen de mapa de bits" r:id="rId4" imgW="4904762" imgH="307619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795463"/>
                        <a:ext cx="6013450" cy="377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18" name="5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3779838" y="6381750"/>
            <a:ext cx="22399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ES" altLang="es-PE" sz="180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0419" name="Rectangle 12"/>
          <p:cNvSpPr>
            <a:spLocks noChangeArrowheads="1"/>
          </p:cNvSpPr>
          <p:nvPr/>
        </p:nvSpPr>
        <p:spPr bwMode="auto">
          <a:xfrm>
            <a:off x="6461125" y="1557338"/>
            <a:ext cx="2232025" cy="15843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s-PE" altLang="es-PE" sz="1800" smtClean="0">
              <a:solidFill>
                <a:srgbClr val="FFFFFF"/>
              </a:solidFill>
            </a:endParaRPr>
          </a:p>
        </p:txBody>
      </p:sp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6657975" y="1716088"/>
            <a:ext cx="246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568A     568A</a:t>
            </a:r>
          </a:p>
        </p:txBody>
      </p:sp>
      <p:sp>
        <p:nvSpPr>
          <p:cNvPr id="60423" name="Line 7"/>
          <p:cNvSpPr>
            <a:spLocks noChangeShapeType="1"/>
          </p:cNvSpPr>
          <p:nvPr/>
        </p:nvSpPr>
        <p:spPr bwMode="auto">
          <a:xfrm>
            <a:off x="7469188" y="1916113"/>
            <a:ext cx="3746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mtClean="0">
              <a:solidFill>
                <a:srgbClr val="FFFFFF"/>
              </a:solidFill>
            </a:endParaRPr>
          </a:p>
        </p:txBody>
      </p: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7161213" y="17160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MX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36201" name="Text Box 9"/>
          <p:cNvSpPr txBox="1">
            <a:spLocks noChangeArrowheads="1"/>
          </p:cNvSpPr>
          <p:nvPr/>
        </p:nvSpPr>
        <p:spPr bwMode="auto">
          <a:xfrm>
            <a:off x="6677025" y="2492375"/>
            <a:ext cx="246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568B     568B</a:t>
            </a:r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>
            <a:off x="7469188" y="2708275"/>
            <a:ext cx="3746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mtClean="0">
              <a:solidFill>
                <a:srgbClr val="FFFFFF"/>
              </a:solidFill>
            </a:endParaRPr>
          </a:p>
        </p:txBody>
      </p:sp>
      <p:sp>
        <p:nvSpPr>
          <p:cNvPr id="136205" name="Text Box 13"/>
          <p:cNvSpPr txBox="1">
            <a:spLocks noChangeArrowheads="1"/>
          </p:cNvSpPr>
          <p:nvPr/>
        </p:nvSpPr>
        <p:spPr bwMode="auto">
          <a:xfrm>
            <a:off x="6677025" y="3357563"/>
            <a:ext cx="19637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b="1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PC a SWITCH</a:t>
            </a:r>
          </a:p>
        </p:txBody>
      </p:sp>
      <p:sp>
        <p:nvSpPr>
          <p:cNvPr id="60428" name="Rectangle 14"/>
          <p:cNvSpPr>
            <a:spLocks noChangeArrowheads="1"/>
          </p:cNvSpPr>
          <p:nvPr/>
        </p:nvSpPr>
        <p:spPr bwMode="auto">
          <a:xfrm>
            <a:off x="6461125" y="4149725"/>
            <a:ext cx="2232025" cy="15843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s-PE" altLang="es-PE" sz="1800" smtClean="0">
              <a:solidFill>
                <a:srgbClr val="FFFFFF"/>
              </a:solidFill>
            </a:endParaRPr>
          </a:p>
        </p:txBody>
      </p:sp>
      <p:sp>
        <p:nvSpPr>
          <p:cNvPr id="136207" name="Text Box 15"/>
          <p:cNvSpPr txBox="1">
            <a:spLocks noChangeArrowheads="1"/>
          </p:cNvSpPr>
          <p:nvPr/>
        </p:nvSpPr>
        <p:spPr bwMode="auto">
          <a:xfrm>
            <a:off x="6605588" y="4437063"/>
            <a:ext cx="246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568A     568B</a:t>
            </a:r>
          </a:p>
        </p:txBody>
      </p:sp>
      <p:sp>
        <p:nvSpPr>
          <p:cNvPr id="60430" name="Line 16"/>
          <p:cNvSpPr>
            <a:spLocks noChangeShapeType="1"/>
          </p:cNvSpPr>
          <p:nvPr/>
        </p:nvSpPr>
        <p:spPr bwMode="auto">
          <a:xfrm>
            <a:off x="7416800" y="4637088"/>
            <a:ext cx="3746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mtClean="0">
              <a:solidFill>
                <a:srgbClr val="FFFFFF"/>
              </a:solidFill>
            </a:endParaRPr>
          </a:p>
        </p:txBody>
      </p:sp>
      <p:sp>
        <p:nvSpPr>
          <p:cNvPr id="136209" name="Text Box 17"/>
          <p:cNvSpPr txBox="1">
            <a:spLocks noChangeArrowheads="1"/>
          </p:cNvSpPr>
          <p:nvPr/>
        </p:nvSpPr>
        <p:spPr bwMode="auto">
          <a:xfrm>
            <a:off x="6964363" y="44370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MX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36210" name="Text Box 18"/>
          <p:cNvSpPr txBox="1">
            <a:spLocks noChangeArrowheads="1"/>
          </p:cNvSpPr>
          <p:nvPr/>
        </p:nvSpPr>
        <p:spPr bwMode="auto">
          <a:xfrm>
            <a:off x="6624638" y="5213350"/>
            <a:ext cx="246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568B     568A</a:t>
            </a:r>
          </a:p>
        </p:txBody>
      </p:sp>
      <p:sp>
        <p:nvSpPr>
          <p:cNvPr id="60433" name="Line 19"/>
          <p:cNvSpPr>
            <a:spLocks noChangeShapeType="1"/>
          </p:cNvSpPr>
          <p:nvPr/>
        </p:nvSpPr>
        <p:spPr bwMode="auto">
          <a:xfrm>
            <a:off x="7416800" y="5429250"/>
            <a:ext cx="3746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mtClean="0">
              <a:solidFill>
                <a:srgbClr val="FFFFFF"/>
              </a:solidFill>
            </a:endParaRPr>
          </a:p>
        </p:txBody>
      </p:sp>
      <p:sp>
        <p:nvSpPr>
          <p:cNvPr id="136212" name="Text Box 20"/>
          <p:cNvSpPr txBox="1">
            <a:spLocks noChangeArrowheads="1"/>
          </p:cNvSpPr>
          <p:nvPr/>
        </p:nvSpPr>
        <p:spPr bwMode="auto">
          <a:xfrm>
            <a:off x="6084888" y="5949950"/>
            <a:ext cx="32400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b="1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PC a PC (CROSSOVER)</a:t>
            </a:r>
          </a:p>
        </p:txBody>
      </p:sp>
      <p:sp>
        <p:nvSpPr>
          <p:cNvPr id="136213" name="Text Box 21"/>
          <p:cNvSpPr txBox="1">
            <a:spLocks noChangeArrowheads="1"/>
          </p:cNvSpPr>
          <p:nvPr/>
        </p:nvSpPr>
        <p:spPr bwMode="auto">
          <a:xfrm>
            <a:off x="2124075" y="5876925"/>
            <a:ext cx="2176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b="1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Mapa de Cables</a:t>
            </a:r>
          </a:p>
        </p:txBody>
      </p:sp>
      <p:grpSp>
        <p:nvGrpSpPr>
          <p:cNvPr id="20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21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18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87625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 smtClean="0"/>
              <a:t>Construcción de </a:t>
            </a:r>
            <a:r>
              <a:rPr lang="es-ES" dirty="0" err="1" smtClean="0"/>
              <a:t>Patch</a:t>
            </a:r>
            <a:r>
              <a:rPr lang="es-ES" dirty="0" smtClean="0"/>
              <a:t> </a:t>
            </a:r>
            <a:r>
              <a:rPr lang="es-ES" dirty="0" err="1" smtClean="0"/>
              <a:t>Cord</a:t>
            </a:r>
            <a:endParaRPr lang="es-ES" dirty="0" smtClean="0"/>
          </a:p>
        </p:txBody>
      </p:sp>
      <p:pic>
        <p:nvPicPr>
          <p:cNvPr id="6144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1589088"/>
            <a:ext cx="4464050" cy="202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5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3930650"/>
            <a:ext cx="2016125" cy="197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6" name="Picture 8" descr="tn_cable_cruzado_20_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4032250"/>
            <a:ext cx="2592387" cy="1943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7" name="Picture 10" descr="tn_cable_cruzado_11_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628775"/>
            <a:ext cx="2736850" cy="2051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42" name="8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361113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ES" altLang="es-PE" sz="1800" smtClean="0">
                <a:solidFill>
                  <a:srgbClr val="FFFFFF"/>
                </a:solidFill>
              </a:rPr>
              <a:t> </a:t>
            </a:r>
          </a:p>
        </p:txBody>
      </p:sp>
      <p:grpSp>
        <p:nvGrpSpPr>
          <p:cNvPr id="8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9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19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42347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s-ES" b="1" dirty="0" smtClean="0"/>
              <a:t>Velocidad de Transmisión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s-PE" dirty="0" smtClean="0"/>
              <a:t>La velocidad de transmisión  es la tasa de transferencia de datos .</a:t>
            </a:r>
          </a:p>
          <a:p>
            <a:pPr eaLnBrk="1" hangingPunct="1">
              <a:defRPr/>
            </a:pPr>
            <a:r>
              <a:rPr lang="es-PE" dirty="0" smtClean="0"/>
              <a:t>se mide en bytes/segundos ( bps ), Kbps, Mbps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sz="4400" b="1" dirty="0" smtClean="0"/>
              <a:t>Ancho de banda </a:t>
            </a:r>
            <a:endParaRPr lang="es-ES" b="1" dirty="0" smtClean="0"/>
          </a:p>
          <a:p>
            <a:pPr eaLnBrk="1" hangingPunct="1">
              <a:defRPr/>
            </a:pPr>
            <a:r>
              <a:rPr lang="es-PE" dirty="0" smtClean="0"/>
              <a:t>El ancho de banda se define como la capacidad de un conductor para la  transmisión de datos</a:t>
            </a:r>
            <a:endParaRPr lang="es-ES" dirty="0" smtClean="0"/>
          </a:p>
          <a:p>
            <a:pPr eaLnBrk="1" hangingPunct="1">
              <a:defRPr/>
            </a:pPr>
            <a:r>
              <a:rPr lang="es-PE" dirty="0" smtClean="0"/>
              <a:t>El Ancho de banda se mide Hz, Khz, Mhz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s-ES" sz="4400" dirty="0" smtClean="0"/>
          </a:p>
          <a:p>
            <a:pPr eaLnBrk="1" hangingPunct="1">
              <a:defRPr/>
            </a:pPr>
            <a:endParaRPr lang="es-PE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s-PE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s-PE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s-ES" dirty="0" smtClean="0"/>
          </a:p>
        </p:txBody>
      </p:sp>
      <p:sp>
        <p:nvSpPr>
          <p:cNvPr id="34818" name="5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3779838" y="6381750"/>
            <a:ext cx="22399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ES" altLang="es-PE" sz="1800" smtClean="0">
                <a:solidFill>
                  <a:srgbClr val="FFFFFF"/>
                </a:solidFill>
              </a:rPr>
              <a:t> </a:t>
            </a:r>
          </a:p>
        </p:txBody>
      </p:sp>
      <p:grpSp>
        <p:nvGrpSpPr>
          <p:cNvPr id="5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6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2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4778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520" y="332656"/>
            <a:ext cx="3970784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MX" dirty="0" err="1" smtClean="0"/>
              <a:t>Face</a:t>
            </a:r>
            <a:r>
              <a:rPr lang="es-MX" dirty="0" smtClean="0"/>
              <a:t> </a:t>
            </a:r>
            <a:r>
              <a:rPr lang="es-MX" dirty="0" err="1" smtClean="0"/>
              <a:t>Plate</a:t>
            </a:r>
            <a:r>
              <a:rPr lang="es-MX" dirty="0" smtClean="0"/>
              <a:t> </a:t>
            </a:r>
          </a:p>
        </p:txBody>
      </p:sp>
      <p:pic>
        <p:nvPicPr>
          <p:cNvPr id="62468" name="Picture 7" descr="NUICFPSE4L-adj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4000500" cy="4000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466" name="5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3779838" y="6381750"/>
            <a:ext cx="22399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ES" altLang="es-PE" sz="1800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" name="Picture 13" descr="Nstpct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016" y="1556792"/>
            <a:ext cx="3944938" cy="394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091882" y="548680"/>
            <a:ext cx="26614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dirty="0" err="1"/>
              <a:t>Patch</a:t>
            </a:r>
            <a:r>
              <a:rPr lang="es-ES" sz="4400" dirty="0"/>
              <a:t> </a:t>
            </a:r>
            <a:r>
              <a:rPr lang="es-ES" sz="4400" dirty="0" err="1"/>
              <a:t>Cord</a:t>
            </a:r>
            <a:endParaRPr lang="es-PE" sz="4400" dirty="0"/>
          </a:p>
        </p:txBody>
      </p:sp>
      <p:grpSp>
        <p:nvGrpSpPr>
          <p:cNvPr id="7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8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20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8038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smtClean="0"/>
              <a:t>Canaletas y Ductos</a:t>
            </a:r>
          </a:p>
        </p:txBody>
      </p:sp>
      <p:pic>
        <p:nvPicPr>
          <p:cNvPr id="63492" name="Picture 4" descr="rt702b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365250"/>
            <a:ext cx="2520950" cy="2520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5" name="Picture 15" descr="ducto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384300"/>
            <a:ext cx="3182937" cy="2401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3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4149725"/>
            <a:ext cx="2530475" cy="1973263"/>
          </a:xfrm>
          <a:noFill/>
        </p:spPr>
      </p:pic>
      <p:pic>
        <p:nvPicPr>
          <p:cNvPr id="63494" name="Picture 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6" y="4149725"/>
            <a:ext cx="4639134" cy="1871563"/>
          </a:xfrm>
          <a:noFill/>
        </p:spPr>
      </p:pic>
      <p:sp>
        <p:nvSpPr>
          <p:cNvPr id="63490" name="8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361113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ES" altLang="es-PE" sz="1800" smtClean="0">
                <a:solidFill>
                  <a:srgbClr val="FFFFFF"/>
                </a:solidFill>
              </a:rPr>
              <a:t> </a:t>
            </a:r>
          </a:p>
        </p:txBody>
      </p:sp>
      <p:grpSp>
        <p:nvGrpSpPr>
          <p:cNvPr id="8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9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21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36911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PE" smtClean="0"/>
              <a:t>Patch Panel</a:t>
            </a:r>
          </a:p>
        </p:txBody>
      </p:sp>
      <p:pic>
        <p:nvPicPr>
          <p:cNvPr id="64516" name="Picture 7" descr="Patch%20Panel-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628775"/>
            <a:ext cx="2376488" cy="1584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17" name="Picture 9" descr="Fiber-Rack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4005263"/>
            <a:ext cx="2376488" cy="1584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18" name="Picture 11" descr="ppwhtrack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213" y="1628775"/>
            <a:ext cx="5976937" cy="4000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514" name="7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248400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ES" altLang="es-PE" sz="1800" smtClean="0">
                <a:solidFill>
                  <a:srgbClr val="FFFFFF"/>
                </a:solidFill>
              </a:rPr>
              <a:t> </a:t>
            </a:r>
          </a:p>
        </p:txBody>
      </p:sp>
      <p:grpSp>
        <p:nvGrpSpPr>
          <p:cNvPr id="7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8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22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64884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81000" y="18399"/>
            <a:ext cx="4953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PE" altLang="es-PE" sz="3000" b="1" dirty="0"/>
              <a:t>INSTALACION:</a:t>
            </a:r>
            <a:endParaRPr lang="es-ES" altLang="es-PE" sz="3000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72630" y="764704"/>
            <a:ext cx="853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buClrTx/>
              <a:buSzTx/>
              <a:buFontTx/>
              <a:buNone/>
            </a:pPr>
            <a:r>
              <a:rPr lang="es-PE" altLang="es-PE" sz="1800" dirty="0"/>
              <a:t>La instalación de los accesorios de </a:t>
            </a:r>
            <a:r>
              <a:rPr lang="es-PE" altLang="es-PE" sz="1800" dirty="0" smtClean="0"/>
              <a:t>cableado estructurado</a:t>
            </a:r>
            <a:r>
              <a:rPr lang="es-PE" altLang="es-PE" sz="1800" dirty="0"/>
              <a:t>, se realiza en base a normas y estándares internacionales, como por ejemplo</a:t>
            </a:r>
            <a:r>
              <a:rPr lang="es-PE" altLang="es-PE" sz="1800" dirty="0">
                <a:solidFill>
                  <a:srgbClr val="00FFFF"/>
                </a:solidFill>
              </a:rPr>
              <a:t>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1" t="9700" r="12389" b="2844"/>
          <a:stretch/>
        </p:blipFill>
        <p:spPr bwMode="auto">
          <a:xfrm>
            <a:off x="467545" y="1484784"/>
            <a:ext cx="8136904" cy="4877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7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23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49253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" t="7511" r="-545" b="4498"/>
          <a:stretch/>
        </p:blipFill>
        <p:spPr bwMode="auto">
          <a:xfrm rot="5400000">
            <a:off x="1640482" y="-366614"/>
            <a:ext cx="5502996" cy="784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854"/>
          <a:stretch/>
        </p:blipFill>
        <p:spPr bwMode="auto">
          <a:xfrm>
            <a:off x="323528" y="259179"/>
            <a:ext cx="8320756" cy="28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5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24</a:t>
              </a:r>
              <a:endParaRPr lang="es-PE" sz="1200" dirty="0"/>
            </a:p>
          </p:txBody>
        </p:sp>
      </p:grpSp>
      <p:sp>
        <p:nvSpPr>
          <p:cNvPr id="2" name="Rectángulo 1"/>
          <p:cNvSpPr/>
          <p:nvPr/>
        </p:nvSpPr>
        <p:spPr>
          <a:xfrm>
            <a:off x="1835696" y="4653136"/>
            <a:ext cx="864096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42610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4 Rectángulo"/>
          <p:cNvSpPr/>
          <p:nvPr/>
        </p:nvSpPr>
        <p:spPr>
          <a:xfrm>
            <a:off x="-19844" y="4293096"/>
            <a:ext cx="9180512" cy="9361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1 Rectángulo"/>
          <p:cNvSpPr/>
          <p:nvPr/>
        </p:nvSpPr>
        <p:spPr>
          <a:xfrm>
            <a:off x="-19844" y="0"/>
            <a:ext cx="9180512" cy="42930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8" name="Picture 2" descr="http://www.respiravida.pe/wp-content/uploads/2012/10/MINEDU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570" y="5805264"/>
            <a:ext cx="3325594" cy="85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2375756" y="4419110"/>
            <a:ext cx="4392488" cy="684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ES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Fin de la Presentación</a:t>
            </a:r>
          </a:p>
          <a:p>
            <a:pPr algn="ctr"/>
            <a:r>
              <a:rPr lang="es-ES" sz="24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Gracias</a:t>
            </a:r>
            <a:endParaRPr lang="es-ES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http://www.respiravida.pe/wp-content/uploads/2012/10/MINEDU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805264"/>
            <a:ext cx="3312368" cy="85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763688" y="3913311"/>
            <a:ext cx="5616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>
                <a:solidFill>
                  <a:prstClr val="white"/>
                </a:solidFill>
              </a:rPr>
              <a:t>© </a:t>
            </a:r>
            <a:r>
              <a:rPr lang="es-PE" sz="1400" b="1" dirty="0" smtClean="0">
                <a:solidFill>
                  <a:prstClr val="white"/>
                </a:solidFill>
              </a:rPr>
              <a:t>OTIC </a:t>
            </a:r>
            <a:r>
              <a:rPr lang="es-PE" sz="1400" b="1" dirty="0">
                <a:solidFill>
                  <a:prstClr val="white"/>
                </a:solidFill>
              </a:rPr>
              <a:t>- Ministerio de Educación </a:t>
            </a:r>
            <a:r>
              <a:rPr lang="es-PE" sz="1400" b="1" dirty="0" smtClean="0">
                <a:solidFill>
                  <a:prstClr val="white"/>
                </a:solidFill>
              </a:rPr>
              <a:t>2015</a:t>
            </a:r>
            <a:endParaRPr lang="es-PE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91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PE" sz="4000" b="1" dirty="0" smtClean="0"/>
              <a:t>Velocidad de transmisión/Ancho de Banda</a:t>
            </a:r>
            <a:endParaRPr lang="es-ES" sz="4000" b="1" dirty="0" smtClean="0"/>
          </a:p>
        </p:txBody>
      </p:sp>
      <p:pic>
        <p:nvPicPr>
          <p:cNvPr id="3584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54" y="1484784"/>
            <a:ext cx="6500758" cy="4187301"/>
          </a:xfrm>
        </p:spPr>
      </p:pic>
      <p:sp>
        <p:nvSpPr>
          <p:cNvPr id="35842" name="5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3779838" y="6381750"/>
            <a:ext cx="22399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ES" altLang="es-PE" sz="1800" smtClean="0">
                <a:solidFill>
                  <a:srgbClr val="FFFFFF"/>
                </a:solidFill>
              </a:rPr>
              <a:t> </a:t>
            </a:r>
          </a:p>
        </p:txBody>
      </p:sp>
      <p:grpSp>
        <p:nvGrpSpPr>
          <p:cNvPr id="5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6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3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4351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Grp="1"/>
          </p:cNvSpPr>
          <p:nvPr>
            <p:ph type="title"/>
          </p:nvPr>
        </p:nvSpPr>
        <p:spPr>
          <a:xfrm>
            <a:off x="230832" y="332656"/>
            <a:ext cx="8661648" cy="720080"/>
          </a:xfrm>
        </p:spPr>
        <p:txBody>
          <a:bodyPr>
            <a:noAutofit/>
          </a:bodyPr>
          <a:lstStyle/>
          <a:p>
            <a:pPr algn="l"/>
            <a:r>
              <a:rPr lang="es-E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CABLEADO ESTRUCTURADO </a:t>
            </a: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2"/>
          <p:cNvSpPr txBox="1"/>
          <p:nvPr/>
        </p:nvSpPr>
        <p:spPr>
          <a:xfrm>
            <a:off x="251520" y="980729"/>
            <a:ext cx="7992888" cy="396043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indent="0" eaLnBrk="1" hangingPunct="1">
              <a:spcBef>
                <a:spcPct val="20000"/>
              </a:spcBef>
              <a:spcAft>
                <a:spcPts val="400"/>
              </a:spcAft>
              <a:buFont typeface="Arial"/>
              <a:buNone/>
              <a:defRPr lang="es-ES">
                <a:solidFill>
                  <a:srgbClr val="FF000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1" hangingPunct="1">
              <a:spcBef>
                <a:spcPct val="20000"/>
              </a:spcBef>
              <a:buFont typeface="Arial"/>
              <a:buChar char="–"/>
              <a:defRPr lang="es-ES" sz="240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1143000" indent="-228600" eaLnBrk="1" hangingPunct="1">
              <a:spcBef>
                <a:spcPct val="20000"/>
              </a:spcBef>
              <a:buFont typeface="Arial"/>
              <a:buChar char="•"/>
              <a:defRPr lang="es-ES" sz="200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600200" indent="-228600" eaLnBrk="1" hangingPunct="1">
              <a:spcBef>
                <a:spcPct val="20000"/>
              </a:spcBef>
              <a:buFont typeface="Arial"/>
              <a:buChar char="–"/>
              <a:defRPr lang="es-ES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2057400" indent="-228600" eaLnBrk="1" hangingPunct="1">
              <a:spcBef>
                <a:spcPct val="20000"/>
              </a:spcBef>
              <a:buFont typeface="Arial"/>
              <a:buChar char="»"/>
              <a:defRPr lang="es-ES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514600" indent="-228600" eaLnBrk="1" hangingPunct="1">
              <a:spcBef>
                <a:spcPct val="20000"/>
              </a:spcBef>
              <a:buFont typeface="Arial"/>
              <a:buChar char="•"/>
              <a:defRPr lang="es-ES" sz="2000"/>
            </a:lvl6pPr>
            <a:lvl7pPr marL="2971800" indent="-228600" eaLnBrk="1" hangingPunct="1">
              <a:spcBef>
                <a:spcPct val="20000"/>
              </a:spcBef>
              <a:buFont typeface="Arial"/>
              <a:buChar char="•"/>
              <a:defRPr lang="es-ES" sz="2000"/>
            </a:lvl7pPr>
            <a:lvl8pPr marL="3429000" indent="-228600" eaLnBrk="1" hangingPunct="1">
              <a:spcBef>
                <a:spcPct val="20000"/>
              </a:spcBef>
              <a:buFont typeface="Arial"/>
              <a:buChar char="•"/>
              <a:defRPr lang="es-ES" sz="2000"/>
            </a:lvl8pPr>
            <a:lvl9pPr marL="3886200" indent="-228600" eaLnBrk="1" hangingPunct="1">
              <a:spcBef>
                <a:spcPct val="20000"/>
              </a:spcBef>
              <a:buFont typeface="Arial"/>
              <a:buChar char="•"/>
              <a:defRPr lang="es-ES" sz="2000"/>
            </a:lvl9pPr>
          </a:lstStyle>
          <a:p>
            <a:r>
              <a:rPr lang="es-ES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DEFINICIÓN</a:t>
            </a:r>
            <a:endParaRPr lang="es-P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 descr="http://www.go2-tech.com/fckuploads/cableado02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96644"/>
            <a:ext cx="3558804" cy="248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9"/>
          <p:cNvSpPr txBox="1">
            <a:spLocks noChangeArrowheads="1"/>
          </p:cNvSpPr>
          <p:nvPr/>
        </p:nvSpPr>
        <p:spPr>
          <a:xfrm>
            <a:off x="611188" y="1557338"/>
            <a:ext cx="7799387" cy="45418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defRPr/>
            </a:pPr>
            <a:r>
              <a:rPr lang="es-P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Es el medio (cableado) que nos permitirá la transmisión de datos o información de un punto a otro (emisor a receptor) ya sea servicios de video audio o voz.</a:t>
            </a:r>
          </a:p>
          <a:p>
            <a:pPr algn="just">
              <a:lnSpc>
                <a:spcPct val="80000"/>
              </a:lnSpc>
              <a:defRPr/>
            </a:pPr>
            <a:endParaRPr lang="es-P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es-P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Tiene que estar de acuerdo a las normas y estándares establecidas por instituciones internacionales:  TIA/EIA.</a:t>
            </a:r>
            <a:endParaRPr lang="es-E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11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4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3776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Grp="1"/>
          </p:cNvSpPr>
          <p:nvPr>
            <p:ph type="title"/>
          </p:nvPr>
        </p:nvSpPr>
        <p:spPr>
          <a:xfrm>
            <a:off x="230832" y="332656"/>
            <a:ext cx="8661648" cy="720080"/>
          </a:xfrm>
        </p:spPr>
        <p:txBody>
          <a:bodyPr>
            <a:noAutofit/>
          </a:bodyPr>
          <a:lstStyle/>
          <a:p>
            <a:pPr algn="l"/>
            <a:r>
              <a:rPr lang="es-E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CARACTERÍSTICAS DE CABLEADO ESTRUCTURADO </a:t>
            </a: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2"/>
          <p:cNvSpPr txBox="1"/>
          <p:nvPr/>
        </p:nvSpPr>
        <p:spPr>
          <a:xfrm>
            <a:off x="251520" y="980729"/>
            <a:ext cx="7992888" cy="396043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indent="0" eaLnBrk="1" hangingPunct="1">
              <a:spcBef>
                <a:spcPct val="20000"/>
              </a:spcBef>
              <a:spcAft>
                <a:spcPts val="400"/>
              </a:spcAft>
              <a:buFont typeface="Arial"/>
              <a:buNone/>
              <a:defRPr lang="es-ES">
                <a:solidFill>
                  <a:srgbClr val="FF000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1" hangingPunct="1">
              <a:spcBef>
                <a:spcPct val="20000"/>
              </a:spcBef>
              <a:buFont typeface="Arial"/>
              <a:buChar char="–"/>
              <a:defRPr lang="es-ES" sz="240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1143000" indent="-228600" eaLnBrk="1" hangingPunct="1">
              <a:spcBef>
                <a:spcPct val="20000"/>
              </a:spcBef>
              <a:buFont typeface="Arial"/>
              <a:buChar char="•"/>
              <a:defRPr lang="es-ES" sz="200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600200" indent="-228600" eaLnBrk="1" hangingPunct="1">
              <a:spcBef>
                <a:spcPct val="20000"/>
              </a:spcBef>
              <a:buFont typeface="Arial"/>
              <a:buChar char="–"/>
              <a:defRPr lang="es-ES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2057400" indent="-228600" eaLnBrk="1" hangingPunct="1">
              <a:spcBef>
                <a:spcPct val="20000"/>
              </a:spcBef>
              <a:buFont typeface="Arial"/>
              <a:buChar char="»"/>
              <a:defRPr lang="es-ES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514600" indent="-228600" eaLnBrk="1" hangingPunct="1">
              <a:spcBef>
                <a:spcPct val="20000"/>
              </a:spcBef>
              <a:buFont typeface="Arial"/>
              <a:buChar char="•"/>
              <a:defRPr lang="es-ES" sz="2000"/>
            </a:lvl6pPr>
            <a:lvl7pPr marL="2971800" indent="-228600" eaLnBrk="1" hangingPunct="1">
              <a:spcBef>
                <a:spcPct val="20000"/>
              </a:spcBef>
              <a:buFont typeface="Arial"/>
              <a:buChar char="•"/>
              <a:defRPr lang="es-ES" sz="2000"/>
            </a:lvl7pPr>
            <a:lvl8pPr marL="3429000" indent="-228600" eaLnBrk="1" hangingPunct="1">
              <a:spcBef>
                <a:spcPct val="20000"/>
              </a:spcBef>
              <a:buFont typeface="Arial"/>
              <a:buChar char="•"/>
              <a:defRPr lang="es-ES" sz="2000"/>
            </a:lvl8pPr>
            <a:lvl9pPr marL="3886200" indent="-228600" eaLnBrk="1" hangingPunct="1">
              <a:spcBef>
                <a:spcPct val="20000"/>
              </a:spcBef>
              <a:buFont typeface="Arial"/>
              <a:buChar char="•"/>
              <a:defRPr lang="es-ES" sz="2000"/>
            </a:lvl9pPr>
          </a:lstStyle>
          <a:p>
            <a:endParaRPr lang="es-P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2"/>
          <p:cNvSpPr txBox="1"/>
          <p:nvPr/>
        </p:nvSpPr>
        <p:spPr>
          <a:xfrm>
            <a:off x="272208" y="1297535"/>
            <a:ext cx="7992888" cy="396043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indent="0" eaLnBrk="1" hangingPunct="1">
              <a:spcBef>
                <a:spcPct val="20000"/>
              </a:spcBef>
              <a:spcAft>
                <a:spcPts val="400"/>
              </a:spcAft>
              <a:buFont typeface="Arial"/>
              <a:buNone/>
              <a:defRPr lang="es-ES">
                <a:solidFill>
                  <a:srgbClr val="FF000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1" hangingPunct="1">
              <a:spcBef>
                <a:spcPct val="20000"/>
              </a:spcBef>
              <a:buFont typeface="Arial"/>
              <a:buChar char="–"/>
              <a:defRPr lang="es-ES" sz="240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1143000" indent="-228600" eaLnBrk="1" hangingPunct="1">
              <a:spcBef>
                <a:spcPct val="20000"/>
              </a:spcBef>
              <a:buFont typeface="Arial"/>
              <a:buChar char="•"/>
              <a:defRPr lang="es-ES" sz="200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600200" indent="-228600" eaLnBrk="1" hangingPunct="1">
              <a:spcBef>
                <a:spcPct val="20000"/>
              </a:spcBef>
              <a:buFont typeface="Arial"/>
              <a:buChar char="–"/>
              <a:defRPr lang="es-ES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2057400" indent="-228600" eaLnBrk="1" hangingPunct="1">
              <a:spcBef>
                <a:spcPct val="20000"/>
              </a:spcBef>
              <a:buFont typeface="Arial"/>
              <a:buChar char="»"/>
              <a:defRPr lang="es-ES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514600" indent="-228600" eaLnBrk="1" hangingPunct="1">
              <a:spcBef>
                <a:spcPct val="20000"/>
              </a:spcBef>
              <a:buFont typeface="Arial"/>
              <a:buChar char="•"/>
              <a:defRPr lang="es-ES" sz="2000"/>
            </a:lvl6pPr>
            <a:lvl7pPr marL="2971800" indent="-228600" eaLnBrk="1" hangingPunct="1">
              <a:spcBef>
                <a:spcPct val="20000"/>
              </a:spcBef>
              <a:buFont typeface="Arial"/>
              <a:buChar char="•"/>
              <a:defRPr lang="es-ES" sz="2000"/>
            </a:lvl7pPr>
            <a:lvl8pPr marL="3429000" indent="-228600" eaLnBrk="1" hangingPunct="1">
              <a:spcBef>
                <a:spcPct val="20000"/>
              </a:spcBef>
              <a:buFont typeface="Arial"/>
              <a:buChar char="•"/>
              <a:defRPr lang="es-ES" sz="2000"/>
            </a:lvl8pPr>
            <a:lvl9pPr marL="3886200" indent="-228600" eaLnBrk="1" hangingPunct="1">
              <a:spcBef>
                <a:spcPct val="20000"/>
              </a:spcBef>
              <a:buFont typeface="Arial"/>
              <a:buChar char="•"/>
              <a:defRPr lang="es-ES" sz="2000"/>
            </a:lvl9pPr>
          </a:lstStyle>
          <a:p>
            <a:endParaRPr lang="es-P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57200" y="1600200"/>
            <a:ext cx="81470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STANDARIZADO</a:t>
            </a:r>
          </a:p>
          <a:p>
            <a:pPr>
              <a:defRPr/>
            </a:pP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P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NORMATIZADO</a:t>
            </a:r>
          </a:p>
          <a:p>
            <a:pPr>
              <a:defRPr/>
            </a:pPr>
            <a:endParaRPr lang="es-P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P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EFICIENCIA Y DESEMPEÑO</a:t>
            </a:r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es-P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P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DEFINE LA DISTRIBUCION</a:t>
            </a:r>
          </a:p>
          <a:p>
            <a:pPr>
              <a:buFont typeface="Wingdings" pitchFamily="2" charset="2"/>
              <a:buNone/>
              <a:defRPr/>
            </a:pPr>
            <a:r>
              <a:rPr lang="es-P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DE LA RED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66216"/>
            <a:ext cx="172561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12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5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3563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Grp="1"/>
          </p:cNvSpPr>
          <p:nvPr>
            <p:ph type="title"/>
          </p:nvPr>
        </p:nvSpPr>
        <p:spPr>
          <a:xfrm>
            <a:off x="482352" y="104436"/>
            <a:ext cx="8661648" cy="720080"/>
          </a:xfrm>
        </p:spPr>
        <p:txBody>
          <a:bodyPr>
            <a:noAutofit/>
          </a:bodyPr>
          <a:lstStyle/>
          <a:p>
            <a:pPr algn="l"/>
            <a:r>
              <a:rPr lang="es-E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CABLEADO ESTRUCTURADO </a:t>
            </a: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 txBox="1">
            <a:spLocks noRot="1" noChangeArrowheads="1"/>
          </p:cNvSpPr>
          <p:nvPr/>
        </p:nvSpPr>
        <p:spPr>
          <a:xfrm>
            <a:off x="251520" y="81678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dirty="0" smtClean="0"/>
              <a:t>TIA/EIA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60013" y="1959787"/>
            <a:ext cx="8229600" cy="2044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P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 estándar más conocido de cableado estructurado en el mundo está definido por la EIA/TIA [Telecomunications Industries Association/</a:t>
            </a:r>
            <a:r>
              <a:rPr lang="es-P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Electronics</a:t>
            </a:r>
            <a:r>
              <a:rPr lang="es-P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Industries Association ] de Estados Unidos.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TIA/EIA a diseñado PROTOCOLOS de Cableado, éstos van a crear un estándar, en donde se va a especificar el tipo, dimensiones y forma de cable y su instalación (tendido).</a:t>
            </a:r>
          </a:p>
        </p:txBody>
      </p:sp>
      <p:grpSp>
        <p:nvGrpSpPr>
          <p:cNvPr id="5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6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6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9865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Grp="1"/>
          </p:cNvSpPr>
          <p:nvPr>
            <p:ph type="title"/>
          </p:nvPr>
        </p:nvSpPr>
        <p:spPr>
          <a:xfrm>
            <a:off x="230832" y="332656"/>
            <a:ext cx="8661648" cy="720080"/>
          </a:xfrm>
        </p:spPr>
        <p:txBody>
          <a:bodyPr>
            <a:noAutofit/>
          </a:bodyPr>
          <a:lstStyle/>
          <a:p>
            <a:pPr algn="l"/>
            <a:r>
              <a:rPr lang="es-E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CABLEADO ESTRUCTURADO </a:t>
            </a: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 txBox="1">
            <a:spLocks noRot="1" noChangeArrowheads="1"/>
          </p:cNvSpPr>
          <p:nvPr/>
        </p:nvSpPr>
        <p:spPr>
          <a:xfrm>
            <a:off x="301621" y="8367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dirty="0" smtClean="0"/>
              <a:t>Protocolos TIA/EIA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11560" y="23320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568B           </a:t>
            </a:r>
            <a:r>
              <a:rPr lang="es-ES" altLang="es-PE" sz="2000" dirty="0" smtClean="0"/>
              <a:t>Cableado </a:t>
            </a:r>
            <a:r>
              <a:rPr lang="es-ES" altLang="es-PE" sz="2000" dirty="0"/>
              <a:t>de Telecomunicaciones en Edificios Comerciales. </a:t>
            </a:r>
            <a:endParaRPr lang="es-ES" altLang="es-PE" sz="2000" dirty="0" smtClean="0"/>
          </a:p>
          <a:p>
            <a:pPr marL="0" indent="0" algn="just">
              <a:buNone/>
            </a:pPr>
            <a:r>
              <a:rPr lang="es-ES" altLang="es-PE" sz="2000" dirty="0">
                <a:solidFill>
                  <a:srgbClr val="FF0000"/>
                </a:solidFill>
              </a:rPr>
              <a:t> </a:t>
            </a:r>
            <a:r>
              <a:rPr lang="es-ES" altLang="es-PE" sz="2000" dirty="0" smtClean="0">
                <a:solidFill>
                  <a:srgbClr val="FF0000"/>
                </a:solidFill>
              </a:rPr>
              <a:t>                              (</a:t>
            </a:r>
            <a:r>
              <a:rPr lang="es-ES" altLang="es-PE" sz="2000" dirty="0">
                <a:solidFill>
                  <a:srgbClr val="FF0000"/>
                </a:solidFill>
              </a:rPr>
              <a:t>Cómo instalar el Cableado)</a:t>
            </a:r>
          </a:p>
          <a:p>
            <a:pPr>
              <a:lnSpc>
                <a:spcPct val="90000"/>
              </a:lnSpc>
              <a:defRPr/>
            </a:pPr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569A           </a:t>
            </a:r>
            <a:r>
              <a:rPr lang="es-ES" altLang="es-PE" sz="2000" dirty="0"/>
              <a:t>Normas de Recorridos y Espacios de Telecomunicaciones en </a:t>
            </a:r>
            <a:endParaRPr lang="es-ES" altLang="es-PE" sz="2000" dirty="0" smtClean="0"/>
          </a:p>
          <a:p>
            <a:pPr marL="0" indent="0" algn="just">
              <a:buNone/>
            </a:pPr>
            <a:r>
              <a:rPr lang="es-ES" altLang="es-PE" sz="2000" dirty="0"/>
              <a:t> </a:t>
            </a:r>
            <a:r>
              <a:rPr lang="es-ES" altLang="es-PE" sz="2000" dirty="0" smtClean="0"/>
              <a:t>                             Edificios </a:t>
            </a:r>
            <a:r>
              <a:rPr lang="es-ES" altLang="es-PE" sz="2000" dirty="0"/>
              <a:t>Comerciales </a:t>
            </a:r>
            <a:r>
              <a:rPr lang="es-ES" altLang="es-PE" sz="2000" dirty="0" smtClean="0">
                <a:solidFill>
                  <a:srgbClr val="FF0000"/>
                </a:solidFill>
              </a:rPr>
              <a:t>( cómo </a:t>
            </a:r>
            <a:r>
              <a:rPr lang="es-ES" altLang="es-PE" sz="2000" dirty="0">
                <a:solidFill>
                  <a:srgbClr val="FF0000"/>
                </a:solidFill>
              </a:rPr>
              <a:t>enrutar el cableado)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de infraestructura</a:t>
            </a:r>
          </a:p>
          <a:p>
            <a:pPr>
              <a:lnSpc>
                <a:spcPct val="90000"/>
              </a:lnSpc>
              <a:defRPr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606A           Normas de Administración</a:t>
            </a:r>
          </a:p>
          <a:p>
            <a:pPr>
              <a:lnSpc>
                <a:spcPct val="90000"/>
              </a:lnSpc>
              <a:defRPr/>
            </a:pPr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607A           Distribución de Sistema de Tierra. 			</a:t>
            </a:r>
          </a:p>
        </p:txBody>
      </p:sp>
      <p:grpSp>
        <p:nvGrpSpPr>
          <p:cNvPr id="5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6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7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6789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3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PE" sz="1800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24579" name="Picture 23" descr="cable_cruzado_2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0921" y="4371179"/>
            <a:ext cx="1657350" cy="1243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7" name="Picture 25" descr="cponchado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8669" y="4401364"/>
            <a:ext cx="1646070" cy="12598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1" name="Picture 6" descr="NCJ5ERIGV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455" y="1511956"/>
            <a:ext cx="1871936" cy="1871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7" descr="rt702b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32969"/>
            <a:ext cx="1728366" cy="172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90" name="Text Box 14"/>
          <p:cNvSpPr txBox="1">
            <a:spLocks noChangeArrowheads="1"/>
          </p:cNvSpPr>
          <p:nvPr/>
        </p:nvSpPr>
        <p:spPr bwMode="auto">
          <a:xfrm>
            <a:off x="717520" y="857646"/>
            <a:ext cx="2447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PE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CABLE</a:t>
            </a:r>
            <a:endParaRPr lang="es-ES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3791" name="Text Box 15"/>
          <p:cNvSpPr txBox="1">
            <a:spLocks noChangeArrowheads="1"/>
          </p:cNvSpPr>
          <p:nvPr/>
        </p:nvSpPr>
        <p:spPr bwMode="auto">
          <a:xfrm>
            <a:off x="5437963" y="935037"/>
            <a:ext cx="2447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PE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CONECTORES</a:t>
            </a:r>
            <a:endParaRPr lang="es-ES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3792" name="Text Box 16"/>
          <p:cNvSpPr txBox="1">
            <a:spLocks noChangeArrowheads="1"/>
          </p:cNvSpPr>
          <p:nvPr/>
        </p:nvSpPr>
        <p:spPr bwMode="auto">
          <a:xfrm>
            <a:off x="2339163" y="4293096"/>
            <a:ext cx="2447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PE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CANALETAS Y DUCTOS</a:t>
            </a:r>
            <a:endParaRPr lang="es-ES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3793" name="Text Box 17"/>
          <p:cNvSpPr txBox="1">
            <a:spLocks noChangeArrowheads="1"/>
          </p:cNvSpPr>
          <p:nvPr/>
        </p:nvSpPr>
        <p:spPr bwMode="auto">
          <a:xfrm>
            <a:off x="5364163" y="3716338"/>
            <a:ext cx="2447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PE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HERRAMIENTAS</a:t>
            </a:r>
            <a:endParaRPr lang="es-ES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4588" name="Picture 28" descr="kabel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021" y="1331912"/>
            <a:ext cx="177896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163" y="150415"/>
            <a:ext cx="4322763" cy="90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14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8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60479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57338"/>
            <a:ext cx="1666875" cy="6048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s-MX" b="1" smtClean="0"/>
              <a:t>CABLE</a:t>
            </a:r>
          </a:p>
        </p:txBody>
      </p:sp>
      <p:pic>
        <p:nvPicPr>
          <p:cNvPr id="123913" name="Picture 9" descr="11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898" y="3573016"/>
            <a:ext cx="2114550" cy="1724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6" name="6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248400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ES" altLang="es-PE" sz="180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23908" name="AutoShape 4"/>
          <p:cNvSpPr>
            <a:spLocks noChangeArrowheads="1"/>
          </p:cNvSpPr>
          <p:nvPr/>
        </p:nvSpPr>
        <p:spPr bwMode="auto">
          <a:xfrm>
            <a:off x="2411413" y="908050"/>
            <a:ext cx="2952750" cy="1944688"/>
          </a:xfrm>
          <a:custGeom>
            <a:avLst/>
            <a:gdLst>
              <a:gd name="T0" fmla="*/ 302733838 w 21600"/>
              <a:gd name="T1" fmla="*/ 0 h 21600"/>
              <a:gd name="T2" fmla="*/ 0 w 21600"/>
              <a:gd name="T3" fmla="*/ 87541931 h 21600"/>
              <a:gd name="T4" fmla="*/ 302733838 w 21600"/>
              <a:gd name="T5" fmla="*/ 175083862 h 21600"/>
              <a:gd name="T6" fmla="*/ 403645026 w 21600"/>
              <a:gd name="T7" fmla="*/ 8754193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mtClean="0">
              <a:solidFill>
                <a:srgbClr val="FFFFFF"/>
              </a:solidFill>
            </a:endParaRP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5484813" y="765175"/>
            <a:ext cx="365918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Elemento principal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Del Sistema </a:t>
            </a:r>
            <a:r>
              <a:rPr lang="es-MX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Cableado Estructurado</a:t>
            </a: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375793" y="3357563"/>
            <a:ext cx="793273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4"/>
              </a:buBlip>
              <a:defRPr/>
            </a:pPr>
            <a:r>
              <a:rPr lang="es-MX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s-MX" sz="2800" b="1" dirty="0"/>
              <a:t>Hecho de </a:t>
            </a:r>
            <a:r>
              <a:rPr lang="es-MX" sz="2800" b="1" dirty="0" smtClean="0"/>
              <a:t>cobre    </a:t>
            </a:r>
            <a:r>
              <a:rPr lang="es-MX" sz="2800" b="1" dirty="0"/>
              <a:t>con </a:t>
            </a:r>
            <a:endParaRPr lang="es-MX" sz="2800" b="1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800" b="1" dirty="0" smtClean="0"/>
              <a:t>      revestimientos </a:t>
            </a:r>
            <a:r>
              <a:rPr lang="es-MX" sz="2800" b="1" dirty="0"/>
              <a:t>de vinil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800" b="1" dirty="0"/>
              <a:t>    </a:t>
            </a:r>
            <a:r>
              <a:rPr lang="es-MX" sz="2800" b="1" dirty="0" smtClean="0"/>
              <a:t>  y </a:t>
            </a:r>
            <a:r>
              <a:rPr lang="es-MX" sz="2800" b="1" dirty="0"/>
              <a:t>poliéster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4"/>
              </a:buBlip>
              <a:defRPr/>
            </a:pPr>
            <a:r>
              <a:rPr lang="es-MX" sz="2800" b="1" dirty="0"/>
              <a:t> Cable debidamente etiquetado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MX" sz="2800" b="1" u="sng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8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9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9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16677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 animBg="1"/>
      <p:bldP spid="123909" grpId="0"/>
      <p:bldP spid="123910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1817</TotalTime>
  <Words>913</Words>
  <Application>Microsoft Office PowerPoint</Application>
  <PresentationFormat>Presentación en pantalla (4:3)</PresentationFormat>
  <Paragraphs>186</Paragraphs>
  <Slides>25</Slides>
  <Notes>5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2" baseType="lpstr">
      <vt:lpstr>Arial</vt:lpstr>
      <vt:lpstr>Calibri</vt:lpstr>
      <vt:lpstr>Garamond</vt:lpstr>
      <vt:lpstr>Verdana</vt:lpstr>
      <vt:lpstr>Wingdings</vt:lpstr>
      <vt:lpstr>Tema de Office</vt:lpstr>
      <vt:lpstr>Imagen de mapa de bits</vt:lpstr>
      <vt:lpstr>Presentación de PowerPoint</vt:lpstr>
      <vt:lpstr>Velocidad de Transmisión</vt:lpstr>
      <vt:lpstr>Velocidad de transmisión/Ancho de Banda</vt:lpstr>
      <vt:lpstr>1. CABLEADO ESTRUCTURADO </vt:lpstr>
      <vt:lpstr>1. CARACTERÍSTICAS DE CABLEADO ESTRUCTURADO </vt:lpstr>
      <vt:lpstr>1. CABLEADO ESTRUCTURADO </vt:lpstr>
      <vt:lpstr>1. CABLEADO ESTRUCTURADO </vt:lpstr>
      <vt:lpstr>Presentación de PowerPoint</vt:lpstr>
      <vt:lpstr>Presentación de PowerPoint</vt:lpstr>
      <vt:lpstr>Cable de Par Trenzado</vt:lpstr>
      <vt:lpstr>CATEGORIAS</vt:lpstr>
      <vt:lpstr>Presentación de PowerPoint</vt:lpstr>
      <vt:lpstr>Cable de Par Trenzado (UTP)</vt:lpstr>
      <vt:lpstr>UTP (Unshielded Twisted Pair)</vt:lpstr>
      <vt:lpstr>STP ( Shielded Twisted Pair )</vt:lpstr>
      <vt:lpstr>Presentación de PowerPoint</vt:lpstr>
      <vt:lpstr>Herramientas para Construir un Patch Cord</vt:lpstr>
      <vt:lpstr>Patch Cord</vt:lpstr>
      <vt:lpstr>Construcción de Patch Cord</vt:lpstr>
      <vt:lpstr>Face Plate </vt:lpstr>
      <vt:lpstr>Canaletas y Ductos</vt:lpstr>
      <vt:lpstr>Patch Panel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Integrando las Tecnologías de la Información y Comunicación en Educación</dc:title>
  <dc:creator>MARGARITA SOFIA GALLARDAY LUCANO</dc:creator>
  <cp:lastModifiedBy>JOSE EDUARDO VERA PISCO</cp:lastModifiedBy>
  <cp:revision>123</cp:revision>
  <cp:lastPrinted>2015-02-07T18:32:17Z</cp:lastPrinted>
  <dcterms:created xsi:type="dcterms:W3CDTF">2014-08-07T15:46:41Z</dcterms:created>
  <dcterms:modified xsi:type="dcterms:W3CDTF">2015-08-19T22:51:03Z</dcterms:modified>
</cp:coreProperties>
</file>