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6397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C38C-B7A1-4D35-90B4-D06EEA2B745C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193A-7469-46E8-87A7-FCCB072B0D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6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472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58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810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378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779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524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390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04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85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850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16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2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6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47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2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8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7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1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6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0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61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5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/>
          <p:nvPr/>
        </p:nvSpPr>
        <p:spPr>
          <a:xfrm>
            <a:off x="0" y="-1"/>
            <a:ext cx="9144000" cy="4463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800" b="1" dirty="0">
                <a:latin typeface="Arial" pitchFamily="34" charset="0"/>
                <a:cs typeface="Arial" pitchFamily="34" charset="0"/>
              </a:rPr>
              <a:t>SISTEMAS DE ENERGÍA </a:t>
            </a:r>
            <a:r>
              <a:rPr lang="es-PY" sz="2800" b="1" dirty="0" smtClean="0">
                <a:latin typeface="Arial" pitchFamily="34" charset="0"/>
                <a:cs typeface="Arial" pitchFamily="34" charset="0"/>
              </a:rPr>
              <a:t>FOTOVOLTAICA</a:t>
            </a:r>
          </a:p>
          <a:p>
            <a:pPr algn="ctr"/>
            <a:r>
              <a:rPr lang="es-PY" sz="28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0" y="4463469"/>
            <a:ext cx="9144000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/>
              <a:t>OTIC</a:t>
            </a:r>
            <a:r>
              <a:rPr lang="es-PE" sz="3200" b="1" dirty="0" smtClean="0"/>
              <a:t>- MINEDU</a:t>
            </a:r>
            <a:r>
              <a:rPr lang="es-PE" sz="3200" dirty="0" smtClean="0"/>
              <a:t> </a:t>
            </a:r>
            <a:endParaRPr lang="es-PE" sz="3200" dirty="0"/>
          </a:p>
        </p:txBody>
      </p:sp>
      <p:pic>
        <p:nvPicPr>
          <p:cNvPr id="10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736304" cy="7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89228" y="1052736"/>
            <a:ext cx="8229600" cy="55446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Se encarga de ajustar y regular la carga de corriente directa que sale del panel solar ya que esta en función de la radiación solar y puede sobrepasar  la capacidad de las baterías. Se instala entre los paneles solares y las baterías.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Tiene como misión evitar situaciones de sobrecarga y descargas excesivas de las baterías, con el fin de alargar su vida útil.</a:t>
            </a: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erkasol.com/WebRoot/StoreLES/Shops/62387086/4C19/0434/F83B/6F14/DCAC/C0A8/28BA/01E5/Regulador_Morningstar_Prosta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12" y="2588127"/>
            <a:ext cx="3147734" cy="247383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11560" y="452732"/>
            <a:ext cx="732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itchFamily="34" charset="0"/>
                <a:cs typeface="Arial" pitchFamily="34" charset="0"/>
              </a:rPr>
              <a:t>2. EL </a:t>
            </a:r>
            <a:r>
              <a:rPr lang="es-PE" b="1" dirty="0" smtClean="0">
                <a:latin typeface="Arial" pitchFamily="34" charset="0"/>
                <a:cs typeface="Arial" pitchFamily="34" charset="0"/>
              </a:rPr>
              <a:t>REGULADOR  (CONTROLADOR DE CARGA)</a:t>
            </a:r>
            <a:endParaRPr lang="es-PE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ontrolador Morningstar TriSta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46" y="2588127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larmania.es/WebRoot/StoreLES/Shops/62517535/4C73/BD73/133E/912F/DA42/C0A8/29BB/5D22/Steca_SolsumF_photo_300dpi_3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31" y="2588127"/>
            <a:ext cx="29035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2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2.1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CARACTERÍSTICAS ELÉCTRICAS PARA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CONTROLADORES DE CARGA</a:t>
            </a: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Voltajes típicos de Operación: 12,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24 y 48 Vcd.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Voltajes especiales: hasta 220 Vcd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Corrientes típicas: de 10 a 60 Amp.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Corrientes especiales: hasta 200 Amp.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Existen con medidores y sin ellos. </a:t>
            </a: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Marcas conocidas: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Phocos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Morningstar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Steca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Trace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Xantrex</a:t>
            </a:r>
          </a:p>
        </p:txBody>
      </p:sp>
      <p:grpSp>
        <p:nvGrpSpPr>
          <p:cNvPr id="3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4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4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7684" y="512002"/>
            <a:ext cx="8229600" cy="360040"/>
          </a:xfrm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ELEMENTOS DE UN SISTEMA FOTOVOLTAICO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83618" y="997737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3. BATERÍAS</a:t>
            </a:r>
          </a:p>
          <a:p>
            <a:pPr marL="0" indent="0" algn="just">
              <a:buNone/>
            </a:pPr>
            <a:endParaRPr lang="es-PE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La baterías son dispositivos capaces de transformar la energía química en eléctrica. 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Almacena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la electricidad producida por los paneles solares y permite disponer de corriente eléctrica fuera de las horas de luz o días nublados.</a:t>
            </a:r>
          </a:p>
          <a:p>
            <a:pPr algn="just">
              <a:buFont typeface="Wingdings" pitchFamily="2" charset="2"/>
              <a:buChar char="q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Imagen 4" descr="Taquile Bater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7" b="40498"/>
          <a:stretch/>
        </p:blipFill>
        <p:spPr bwMode="auto">
          <a:xfrm>
            <a:off x="848814" y="2695883"/>
            <a:ext cx="3905971" cy="283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xQTEhQUEhQWFRQVFxQYFBQVFhUXFxUYFxQYFhQUFBUYHSggGBolHRQUITEhJSkrLi4uGB8zODMsNygtLisBCgoKDg0OGhAQGywlHiQsLCwsLi8rLSwsLCwsLC0tLCwsLCwsLCwrLCwtLCwsNC0sLCwsLCwsLDcsLDQrLywsOP/AABEIAJsBOAMBIgACEQEDEQH/xAAcAAAABwEBAAAAAAAAAAAAAAAAAQIEBQYHAwj/xABJEAACAQICBAgJCgQGAgMBAAABAgMAEQQhBQYSMRMiQVFhcZHRBxQyUlOBkqGxFiMzQlRyorLh8BdiwdIVJENjgpNzwjSD8SX/xAAaAQADAQEBAQAAAAAAAAAAAAAAAQIDBAUG/8QAMxEAAgIBAgQCCQMEAwAAAAAAAAECEQMEEhMhMUEFURUiMlJhcYGRsRQjNDNCweEGJKH/2gAMAwEAAhEDEQA/ANxprPpGJDZ5Y1PMzqPiac15+8I0KtiyWAKu0gBOakh729YPuppWJujeVx8RFxIhB3HbXPp30PH4vSp7a99eZdXNY3wgKkF4AfJJN4wfNPXbmFXrH6ZjWFZwWZG8koWOZ3bQAuKraTuIDWnTEpxmIKyvsiVtmzm1hllY7q0nwS6XMmEk4aW7LMyqXbPZ4NGtmd12NYzo5GlLGRkuSTtKbXvmSQ1WfVacR7UbEWdhsAG5JI2Tew6FrGGGSlZ7Oq12nyaVY4+0q7G44jSkKDjSLnuAIJPUBTRtZsON7n2TWBa6zrimjEMoUwtJtXJBvcDLq2TTPA6XmjOyZzcW+vcV1cBpWzw+Mux6Og07A5sJB67infjsfpE9pe+vNmN09KRnKR1NarvoSXbw8TEkkoCSeWpeMayWa549H6RPaXvo/HY/SJ7S99ZeBRhaXDHvNP8AG4/PT2h30fjaeevtDvrMNihs0cMN5p3jSeevtCkTaQiQXaRQOsf0rMrVT/CWzjDoY9oESA3W+WR5qHCg32bdJrPhgbF/wmlw6xYdshIB1gj+leaND6emsPnWPWb0/wAZp6a2T26sqrhpic2j0wMUnnr7QovG4/PT2h31hup2JaTDBmYsdp8yeY1NbNLhj3mseOR+kT2l76Lx2P0ie0vfWU7NDZpcMN5q3j8XpE9te+h49F6RPbXvrKNihsijhhvNX8dj9IntL302xWm4I8mlW++ynaNvVWYFBzmsz14llTGBlLquwuYJA5b7qNg956PGtuF88+y3dTrD6ew77pV9Z2fjXmXA6fmAykv151x0pp6cLlKw6jam8aJ3s9Uf4pD6aP8A7E76VFj4mNlljY8wdSewGsawLkxoTmSik9grqVo4Y95tFCsx0XrNPDYbW2vmvn2HeKtWC1zgYcfajPKCCw9TCocGilJMstC9eOZtNTwYqV4pZEbhZDdWZWvtnyiDn1G9aDqx4cMRFZMVGMQuXHuElA6wNl+xako9C0Kq+rOv2BxthFMFkP8ApScR/UDk3qJq0UAChQoUAChQoUAFWC67attMCjXSSNmZRyXNs/XlW9Gsg8LOPkweOhlKs2Hni2ZCASEaNvKFt3FZbjlt0VUXRLRjIxLRbcU4zzsT8PhT/UfSzLiUiAukzgOrWKWzsVW2RHPerJrgMO3BMy7ayhiHU8gAIPTvqH1fhwmHnSYs1kubNuFwRfIclXtdkbl3LMuH2XYcgYgb9wNTGgMIvGdrEgi1+SwvegmCDcdSCrZg89899MtOwTpEViUPG6uJBtMjC4AuGANsr8lXzCo0Z7E21tNzs57WJqe0Rgw8dyoaxIuRfp/rXHAaGA38J/yKN2HKp/Vy8LMiqzcIy72AVecgC/P7q6HluG2jFq2Rs3i0BUz8RWNgUUHPfnzCrXo3S+HZVWOVWAAAuQD7xVe8ImiHlSPZYZMTY5cnPVRweBkQWZDlzWPwrn7l8kjXXxqrvdQOmlYXGJJfYYNbfbkPNWYxt/I/smrfqQrCOTaW13Fr791OhJlnvRUV6I0DFNUVp/CGSOw5CDUpSGFAUUJ9EAnjID1iubaET0S+zV92aQVp2idvxK7o3TEGGth5WEb+UARlZt2fqNTkGPR/IYN1Z/CqBrxomR8Vwi2NkUWvY5X76Y4eJl8pG7CfhSXPqU6SNOfFqvlMo6zalxYhWG0hBB3EbjY2/pWWT3N7K3st3VfdU0K4SIEWIDe92NAImC9FtURFFegYoNUHrBotpGDoATaxXn6RU3RGgTKHJog/WiPsHurkugQTlHb/AI1fzRGnyFT8xjjdIR4aFWluFGwpsL2JHwyrlh9OwSW2JFN/V7jTTXPBtLhioYDjKcxzHoqjYfASR5Fb9Iz91LnZXKjTWxQGZIA6e+kJpCNmCB1LG9lBubDM1nUrW3qw/wCJp1qpG3jgcKbBHzItv66GCEaY0Jd2LDMkm/Lmd9V3FaLdN2Y9/ZWvTxBxxhUTjNDKfJFJxTBSaMr2iMj2Huq76q+FLH4Qqofho7j5qYlhbzUbyl7SOikaQ0J5y1GYbQwSRGz4rqbZchB5uis3jZayI9eg0dZxqt4Q2lxkeDmQlnDbMltnyVvu3Nu5LVo1Q1Radh0KFCkMFUrwmxbcSLe20sy35rqovV1qpeEDyYet/gtNdRPoedMJKZIcJHyquJYW33BJH5bVES40MpG4nn3dtS2paWxaKd6LKDzHM3AplpXVx48QIQVO2GaPPkFzY8x4pqrdCpWWnwf6ZMeHlMpvFERlyqCOToq9YfTWHkTJ1IOVibe41lerOEmfC4gLscE4Ia54ystmuBbmNONC6xLEmysmz0bN/iKuLIkizrhWBNmjt99e+pvQ0iIp2mQMTnZlINt3LVM+Vq+lH/Wv9tGNbwN0tv8A6x3Vo5pmShTui6aYKSqoDrcG/lJ/U1EeIczL7Sd9QXyzHLLf/gO6ibW8eePYA/pSUkPa32J7xPpX2076ldElY1ILKCTfyl5uuqX8rh5/4P0ovlj/ALn4P0ockCi0aF42nnr7S99DxxPPHtL31nra5H0n4f0pPyxPpPwfpStFUzRDi089faXvpLYxPPXtXvrPflifSfg/SiOuB9J+D9KLQUzQfHU89faXvoNjk89e0VnvywPn/g/Si+V/8/4f0otBTLfpGKORtraF7chW2Xrpl4oo+sO1f7qr3yu/nHs/pSDrXf649j9Ke5C2X2LCcIOce0vfUxgJ0SMKXXLpHPVF+VP86+yO6gutht9J+GhyQKLRoJxsfnr20hsdH6Re2qD8q29L+H9KI60n0vu/SlaHTL949H547aLx+Pz17aofyq/3D2Ug6080nuotCpl9OOj88dtEcfH547aoJ1oPpD2fpSTrMfSH2aLQUy9YrFROti4z6aiZIo75OD2VWxrMfSHsoNrHnnIez9Ke5CcW+xPtEnnDtFd9HmNH2tobiOTlqsfKEeefZ/Si+UQ9J7qNyEoMvR0hH54pD6Qj88VSDrF/P7qSNY/9w9hotFVIuE2JiO8r202LQ847arB1g/3D76T/AI9/uHso3IW1l6wulkjdHRwHQ3VrC6m1ja/RV20P4T4slxNh/uJ/7L/UdlYgunb/AOoew0Z08OWQ9hqXtZS3I9aKaFQWo2GmjwUK4htqQLmb7XFJumfURQrA3J6ql4QPIi63+Aq21UvCB5EXW/wFOPUT6HnfU1bY423ES2HNZqltcm2MVhJAbEh1JPIMhf8AGaidVcpcIx3v4wOkkZ3PbUx4RE4kDbwslivPcX/9ar+0XcLURf8AIy5Wu0ufP82Bf3W9VUOGM5EVoGop/wAk/XJ+UVS4Y+KvUKGugrGZgpQiytfK9/XTzg6UsVFFWMRBSzhrm/PnT3gqWFooVjAYY2tyUBhakNmi2KKFYyOHvmaHi/vrR9BeDOTEwRzrOiiRdoKVYkZnIkdVPf4QTfaY/Yfvrilr9PFtOXQ04U32MpOFoNDz9A7K1b+EE32mL2H76L+D832mL2H76XpHTe+VwpmV8FbdzWpAw1av/B+b7TF7Dd9GPA/N9pi9h++j0jpvfDgzMpOHvbo3UpMPY3Fap/CCb7TH7D99H/CCX7TH7DUvSOl98XCn5GU+KUo4bK3IL++tV/hDL9pj9hu+gPBDL9pj9hu+j0lpffDhZPIylcLbOi8UrWP4Qy/aY/Yai/hDL9pj9hqfpHS++HCyeRlHiuVuTfRDCVrH8IZftMfsN30X8IZftMfsNS9I6X3w4U/IyhsNc3oeL5W/eVaufA/L9pj9h++i/hBN9pj9h++j0jpvfHwp+Rk3itKeAk3rV/4PzfaY/Yfvoj4H5vtMfsP30ekdL74cKfkZR4ubHp30g4arvrnqW+j1iLyrJwpYDZBFtkA5366qwSuvFkhljug7Rm7TpjFoSd9EISKfcHQ4OroLGHi9GYTUiqUrYooVkYsRFE0ORNSRSuE0fFbqPwooEz2Poz6GL/xp+UUKPR30Uf3E/KKFSUOKqPhD8iL7zflFW6qh4RTxIfvN+WnHqJ9DztoW6zYdCLFMRiUNulY8vjU/4Q//AIyHlEikHmNjVcxbGLSOz9XxhWsf5yNo/i91WLwgn5iMc8qgdh31S6Ml9TlqM1sLMvM7jpzUd1V7DxZDqFWDVXI4xbbpXz5N7VDYcZVSJkwcAKIxCu5pDCqomziVpJWupFJIpUOzls0ezS7ULUBZturkzR6GR0NmTDuynmIDEGql8rcX6Y9i91WvQik6EAGZOGkAA+61Z/4nJ6N/Yburn8Dw4J8V5Ypvc+py+KZMsZQ2N9OxK/K3F+mPYvdRjWvGelbk+qvLu5KjI8FISPm33j6pHXmRYVftC6JhVLEoCAlzIF2iVbhEDBX2Ts7tob93JXpax6LTR3cOL+SRx6aOpzOtzRW8BrRi2ljVpTYuoIsvK1iN1amotle/SeWs60potVmiaMXIkUMEsV8sM0hNyzXvzWFrXyrRjXyv/IJYZLFLFFRtO6R7Xhsckd8cjsFChQr5o9QFChQooAUKSXHPXGTGIN7CtI4ckvZTE5JdWOKb42fYXKxYkKgPKx3d56AaGFxiyX2SDbfbkpoWkkV7rGyhmCrZuOFORDXyORF7bxcVpHBKM6mqoTkmuQjFxGMx3llYkkOA1srZyWG4A7PqbqrtJtxMgW8gchbO+a8pcG27ZDX6hQhwUciEks6SAWDE5Le+xffvve+fZSTERJsR8QhPpGux2ScxGpNgeKLk5ZDI1tcX6vl15E8x1j8WIkZzna1l5WYmyqOkkgUw0TjZONHMwMuyZFYDZDKbbWyP5GIHUVJzNJxWjziNhXlkjeBmvwfB2clSquwdTyEnK1iTzVHaK0LC7nERYiVyrsWyiAchGUhrRglCGvlYHinmq8ePEsL3Pn8vsJuTZWPDPnDgr5kmXP8A4pWWbNap4YPoMF1yfkSswC19H4Wv+tH6/k48/tsRs0WzXW1DZr0KMbOezQtXXZobNOgs4la5YgcVuo/CnRWuU68Vuo/CkFnrzAfRR/cX8ooUeDHzafdX4ChWRqdqpvhJa0cP32/LVyNUjwpn5mH/AMh/IaqPUUuhgOvSWxRYG21GrDLeVO73VI614oSx4O2fCSK2yOXcDn/ytR66YYkRzAE8GSrgZXR8jnycvbVdwmJ2ZIFlYbEG24O6+d1AHPcDKm+RK5os+q+b4zplbq3tUNCKntT4WELOwsZWLW6D+zUFGPiatIzfU6Uk0qiNUI5tSDXRhSCKQwgKAFGKMUAbtqOm1o3Drzx27bipQYBt3CEDPIC3JYDytwOdROo06jAYa5A4n9TUpNpeJd7DtFfHSjqeLNY0+bfY9K8e1bmL8Sa9+Fa2WWfrzvy76IYFtxkJFwdx5CD53OKjZ9aYhuN+rOmj6xyvlFEx5icq6YaPXS9ql86MnmwroTq4FgSTKx326N9uXpHZTppQOUVVtnHScgX99P730tdXp2+kmI57er9+q9PLooPnmzLl5Asz/sgyfl0lGu9h21Hz6zQr9YE837/eRrhFqlH9dmapCDQUCbkHrrKvDcfdyHeol5IiJdaGb6ONm6bH99FcvGsZJuj2evk/ffVqjhVclUADmAqP0xj3iKbCgghibqzHIiyqARnmec9Fa4dZilLZgxK/iyZ4pJXOb+hDjQ+Kfy5NkdH7/eVdo9UwfpJGP7/faa7nTUoz4MfW2k2JNqIK4UF23NcG+QHrFdsXphg/zcZePZN32X8sglR1XUA/eFaz1Guuo7V8qJUMPV2x3ovRccAIS/Gte/RkK4TRNtcAuSSbTBiLhRe8kQHLckWHMW821ddFYqR9oSqFI2CLAi+0t+Undu3+qnk8CuAGF7G46DuuCN289teRlnkhmfFdv7/I6oKLitvQj1cwOqDZ4Pg55NlI9kgo8ZsoBtnwjeu1Ijwj7ImaaxzkPFDABl40anlTycuUqDvp/Fg0VgwHGAIBJJsCQWGZ5dlewVww+i0UnNmG1dVJOyg5EVRlsg7h3ChZ4de/fl1K2sjtLPKkIGzI0k7WkaNCTGmyTay3sbAIDzsTuqN0NM8eJUJDiBE9o32omCgKvzcgO4AW2eph5tSWuGkpIo1WJlRm4RmdsgqRLtOATkGN1AJ3C5sbVE6B08xmsGfYMqxNDOfnAXS4Zb53B3jcVYGwyJ7cKnLTylS52ZypSIvw0D5vC/el/KlZcBWqeGYcTC/el/KlZcBXs+E/xY/X8nJqPbYi1Hal2o7V6ZgI2aMLSwKAFAWc2Fc514rdR+FOCK5zjit1H4UBZ61w/kL90fCipUPkr1D4UKwNxdUfwrfQQ/8AlP5DV4qj+FdD4tEbZCUXPNdGA99VHqTLoZoQCCCLg8h5euoxtX8OXDlMxyXOzyWuKkb0SmtqRgmzugAFhkKpSj4mrmDVO/X40ACgaMUKBiSKSRSzSTQAg0BRkULUhmsapavtLhIXMrBSgso5Mz+//wBqwQaqQDNrsek1z1JYjRsBUXIjJAva5zsL8lSfjknJED1ODcZjm6LV8pqPENU5yjGVJP5HfDT4qTaFQaJhTcg9dO0QDcAOq1ccPK5I2k2cr+VfPa3dlj66cV5eXNlk/Xk39TojCK6IFRWseJdI1KOEJdASTs3B3qHIIU9JFqlaIgHI5jmNLBkWPIpyVpdhZIuUWkVP/GJuAkZHvwc0asXVWNndBZHQ7L5Mc7dldsTpVvGSiTrcSqpRuDSNVy2lO1x3fpGV6soQWtYW5rZb+agYxzDsFej+vwbm+H5/+nP+nn7xXcfpQhQ5mMaySMEUBNooo2RZn4q3ILXbnArlLpSTgULYlBJsubIYgHsxCnhGuhsLXVRmas5Qcw6MhlQMY3WFhuFt1KGvwpL9vo/gD083frFTfTcpQs0ojZcPFJGuwo4Z2HGFmBJF8tlc6mdM6RaPDhgDwsmwqKAWIdt9l5bC59VShUG1wDbdfk6qFqjJrcUpRezkndf4Kjgmk1uIrV7HtIjLJfhInKvtKULC90cqd11IqLxelMRh5DA52zO58TmIAGd2aGXkDKA2z5wty1abVG6waNjniEcoJXbQgg2KsbqrqeRgWuD0VEM+OWdtx9V9vI0UJKCV80E5mJ2rlfJ4oQkZbxfaF789qjdM6fmWSPDww3nmDbBJukYG+aQZEKt16yQL0xk1nmwu1h8QoedNkQWU3xgPFRkFwA17BgL7ObZA0/0PoiVJuHlYHEyKDOw8lULC2HiBB4i7JHISSTy10cNQW7IlXb4/6Fd8kO9LYCPxVRiZivAgHxliisrBChkNxs8YMwItYhrWqJ1YGDxE/DR4pMTLGoUKgWNUAuA5iHlGzMAxuBtG1rmi8JEDFMM7fQRys091LKvzTiKR1AN1D25N5HNUBqxiosRNhThXWSWFojPIsRj+b8UZZ7nZGTS7GXP1GttPhc9JKe+uvyJlKp1Q68Mo4mG+9L+VKzACtQ8MnkYX70v5UrMa9bwj+LH6/k5NR/UYVqFHajtXpmAm1HajoUAERXOccVuo/CutInHFbqPwoA9ZoMhQpQoVznQCmel9HJiIXikF1cW6QeRhzEGxp5RGgDA9JYB4JXik8tDYnzhyOOgjOmimtU8JGr/DReMRi8sINwN8ke9l6SMyPWOWsmRr5g3B3HnreMrRzTVMdKaqLbz1n41alNVZt56z8aYIIUKFCgYKSaOgaAEUdA0KANw1PNtGQ7voj5Xk8vldFO4JCouOAB3X2rcW5PPvuSaa6nH/APmw3tbgje4uOXeOUV320ys8O434nKb7J3c5XLor4nJXFn82etH2UPDjyN+wbneHUADpuc6Qcc+XGh2frHa3Zm1hfmFcHePKzRWII8nm32PWy0lXQLYPDfmKZE7RzIFuTLrFQoQ8irHPjz5Zw3yueE6c7C/XQfHOCLtCovndr2XKxGYvy00kK8pgDDMcRgpDAHl336LclK3gWbDmxC5I55yF3npp7IeQWSOHxXlbbR5WsVYbunM9FdTikF+OuVr5jK/P21FYVNsHg+Av9YbDbtrLl5gKcvhZT6G+V7o2duTfu3dlYyxwvqMexYhW8lgeo3311pvhImAO1sX5NgWFrZDOnFYSSTpDBQoUKkAUz0xiViheRyFWMbZJ5Nkg391PKgdLaIkxMwEthhogGjQEkyzZ7LSjkRMiFzu1jyVvp1FzuTpIUny5EaNDS43/ADUjNBKM8Cud8Ot7rJIp3u+W0DuU7O+5Mpq5pVpmlWVODxEWws0d785Eic8bb1P9QakIMRIV+jsRlxmtc2GfVVaXR2IklOIS6YhLWMi7KSAgcJh2sovHvsbsVKg7TXIrvvixlGbSS6fD/RlVVRO6e0wuHVbgM77WypNhZULuzGxIUKM7A7wOWozQms2HeVIouD2ZdvYeIFVMiAM8boyghtlrg5g57qe6d0W8j4aaIqJcO7Nstmro6FJE6G3EH+XpphhdC4mSfDSYp0YYYzOrKgRneTioLDIKq+smrww036V7n63Pv9hSc9/LoQnhi8jDfel+CVmNad4Yvo8N96X8qVmNe34R/Fj9fyceo/qMFChQr0zAFChQoAFJl8k9RpVJl3HqNAHrShQoVznQChQoUAEaxrXvV7xXEbSD5ia7JzI294+jfcdF+atmqN0/ohcVC8L5bQ4rcqMPJYdR7acXTJlG0YYoqqyeUes1cp8K0TtHILOhIYdI5Rzg5EdBFU6fJm6z8a3MBFC9FQoGHQNFR0CEkUQFKtR2oGbfqUt9HQAHZJjI2ubfnT9ojb6dRzHZT1cufXURqfjIf8PhR5Y1PBlWUyKrC9xz5V0l0ZgGvtSob7/nlz+bMeeefEOz1V8bOH7s91rm+1nqRl6qJZMK53TKR0RJb476OXAOTcS2y5EXfbMjPrpvC+FWNYxMmygsvzy39ZvnSmxGHNv8wuQA+nX38bprnanfJP7Glo6NgHItwvr2BzWtv3b6IaOk9MRzWRcrW6eg9tc+Gw32hRmT9OvLb+boFGk2GAI8YU3/AN9cs75cbKj9yu/2DkOMPhHUgmW4vmNm18jlv6b9dPainmwxN/GF/wC9bfGgJcNcHxhcrf6652Fs86iWOUubT+wWiVoVEmTD/aF3EX4deXl30Zmw5AviFyFr8OoO++dj01HAl5P7D3IlaFRSy4cNteMr1cMtvj00W3h/tA/7176fAfx+wbkS1Q+uGKeLA4qSNirpDIyMN4YKSCK7w4rDqbidM+eVSOflNDGYrDSo0cksLI4KspkSxByIOdPHjlDIm4tpPyE2q6lOXGYyNSyNiXjL4MRnF8HGzO8pEqhlUHg9nZzK9RNW/QekXmEokRUkilaNwjFkJFiGViAcwRkd2dJx0mEmTg5ZIXS6nZMiWupup38lhQwE2EhXYikhVbsxAkTNmN2Ykm5JO8116jIsuPljqV+REVT6jTXTFTJCBh2VZHLWLA57KFtgEEFb2zIzChjTDVvTIm4GSI7IciOaFpC/HMbOWiJzIBTJhkyknmqcxmKw0q7LzRWvcESqpB85WBup6Rz01wcWDjcSCaNnVODRmljJRB9RQCAB6qeKUY4Njg93yE/auyseGLyMN96X8qVmNaR4WcXHImH4ORHs0t9hla1wu+xyrOK+h8KTWlin8fycWo9thUKFCvRMAUKFCgAUT7j1GjoWoA9ZUKFCuc6AUKFCgAUKFCgCi+EjQO2oxUY48YtMBntR79q3OmZ6ieYWw3GDjt1mvVbKDkcxWDa5aOihxk0cSBUBFl32uAcr8nRWkJdjOce5R6Op7gl5h2CrHqfoaGd3EsYYBQRmVzvb6pFXZG1me0L1tR1PwfoR7cn91czqfg/Qj25P7qLFRjVC9bE2p2D9D+OT+6i+R+D9D+OT+6ix0Y9ejvWvtqjg/Q/jk/upJ1Swnofxyf3UuQczIto0Ns1quI1Xwo3RD2n/ALqbR6u4Ytbgh7T99HIOZmfCGjEnVWotqzhfRD2n/url8m8N6Ie0/fRyAzQSnoocMeitKOreG9F+J/7qSdW8N6L8T/3UcgM44c/sUPGG/YFaN8m8N6L8T/3Uk6uYb0X4n76OQWzPBiW5/hQ8abn9wq/vq9h7fR/ifvrhJoKAf6Y7W76KXkFso5xLc9JMxq7poWDP5sdrd9Jm0PCNyDtbvo5AUgvSb1bn0bFfyB767pomHzB2nm66OQcyl0VXJdFxeYO099GdFReYO099HIOZTBR3q1y6NiH1B7++lrouLzB2nvp2Kio0KtkmjIreQO099cINHxkm6+899FjorNCrY2i4vM97d9NJ8DGCLL7zRYUV6jXf2VPHAx+b7z31K6oaLikxkKugZS2YJOdsxy9FFhRv1CiFHWBu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8" descr="data:image/jpeg;base64,/9j/4AAQSkZJRgABAQAAAQABAAD/2wCEAAkGBxQTEhQUEhQWFRQVFxQYFBQVFhUXFxUYFxQYFhQUFBUYHSggGBolHRQUITEhJSkrLi4uGB8zODMsNygtLisBCgoKDg0OGhAQGywlHiQsLCwsLi8rLSwsLCwsLC0tLCwsLCwsLCwrLCwtLCwsNC0sLCwsLCwsLDcsLDQrLywsOP/AABEIAJsBOAMBIgACEQEDEQH/xAAcAAAABwEBAAAAAAAAAAAAAAAAAQIEBQYHAwj/xABJEAACAQICBAgJCgQGAgMBAAABAgMAEQQhBQYSMRMiQVFhcZHRBxQyUlOBkqGxFiMzQlRyorLh8BdiwdIVJENjgpNzwjSD8SX/xAAaAQADAQEBAQAAAAAAAAAAAAAAAQIDBAUG/8QAMxEAAgIBAgQCCQMEAwAAAAAAAAECEQMEEhMhMUEFURUiMlJhcYGRsRQjNDNCweEGJKH/2gAMAwEAAhEDEQA/ANxprPpGJDZ5Y1PMzqPiac15+8I0KtiyWAKu0gBOakh729YPuppWJujeVx8RFxIhB3HbXPp30PH4vSp7a99eZdXNY3wgKkF4AfJJN4wfNPXbmFXrH6ZjWFZwWZG8koWOZ3bQAuKraTuIDWnTEpxmIKyvsiVtmzm1hllY7q0nwS6XMmEk4aW7LMyqXbPZ4NGtmd12NYzo5GlLGRkuSTtKbXvmSQ1WfVacR7UbEWdhsAG5JI2Tew6FrGGGSlZ7Oq12nyaVY4+0q7G44jSkKDjSLnuAIJPUBTRtZsON7n2TWBa6zrimjEMoUwtJtXJBvcDLq2TTPA6XmjOyZzcW+vcV1cBpWzw+Mux6Og07A5sJB67infjsfpE9pe+vNmN09KRnKR1NarvoSXbw8TEkkoCSeWpeMayWa549H6RPaXvo/HY/SJ7S99ZeBRhaXDHvNP8AG4/PT2h30fjaeevtDvrMNihs0cMN5p3jSeevtCkTaQiQXaRQOsf0rMrVT/CWzjDoY9oESA3W+WR5qHCg32bdJrPhgbF/wmlw6xYdshIB1gj+leaND6emsPnWPWb0/wAZp6a2T26sqrhpic2j0wMUnnr7QovG4/PT2h31hup2JaTDBmYsdp8yeY1NbNLhj3mseOR+kT2l76Lx2P0ie0vfWU7NDZpcMN5q3j8XpE9te+h49F6RPbXvrKNihsijhhvNX8dj9IntL302xWm4I8mlW++ynaNvVWYFBzmsz14llTGBlLquwuYJA5b7qNg956PGtuF88+y3dTrD6ew77pV9Z2fjXmXA6fmAykv151x0pp6cLlKw6jam8aJ3s9Uf4pD6aP8A7E76VFj4mNlljY8wdSewGsawLkxoTmSik9grqVo4Y95tFCsx0XrNPDYbW2vmvn2HeKtWC1zgYcfajPKCCw9TCocGilJMstC9eOZtNTwYqV4pZEbhZDdWZWvtnyiDn1G9aDqx4cMRFZMVGMQuXHuElA6wNl+xako9C0Kq+rOv2BxthFMFkP8ApScR/UDk3qJq0UAChQoUAChQoUAFWC67attMCjXSSNmZRyXNs/XlW9Gsg8LOPkweOhlKs2Hni2ZCASEaNvKFt3FZbjlt0VUXRLRjIxLRbcU4zzsT8PhT/UfSzLiUiAukzgOrWKWzsVW2RHPerJrgMO3BMy7ayhiHU8gAIPTvqH1fhwmHnSYs1kubNuFwRfIclXtdkbl3LMuH2XYcgYgb9wNTGgMIvGdrEgi1+SwvegmCDcdSCrZg89899MtOwTpEViUPG6uJBtMjC4AuGANsr8lXzCo0Z7E21tNzs57WJqe0Rgw8dyoaxIuRfp/rXHAaGA38J/yKN2HKp/Vy8LMiqzcIy72AVecgC/P7q6HluG2jFq2Rs3i0BUz8RWNgUUHPfnzCrXo3S+HZVWOVWAAAuQD7xVe8ImiHlSPZYZMTY5cnPVRweBkQWZDlzWPwrn7l8kjXXxqrvdQOmlYXGJJfYYNbfbkPNWYxt/I/smrfqQrCOTaW13Fr791OhJlnvRUV6I0DFNUVp/CGSOw5CDUpSGFAUUJ9EAnjID1iubaET0S+zV92aQVp2idvxK7o3TEGGth5WEb+UARlZt2fqNTkGPR/IYN1Z/CqBrxomR8Vwi2NkUWvY5X76Y4eJl8pG7CfhSXPqU6SNOfFqvlMo6zalxYhWG0hBB3EbjY2/pWWT3N7K3st3VfdU0K4SIEWIDe92NAImC9FtURFFegYoNUHrBotpGDoATaxXn6RU3RGgTKHJog/WiPsHurkugQTlHb/AI1fzRGnyFT8xjjdIR4aFWluFGwpsL2JHwyrlh9OwSW2JFN/V7jTTXPBtLhioYDjKcxzHoqjYfASR5Fb9Iz91LnZXKjTWxQGZIA6e+kJpCNmCB1LG9lBubDM1nUrW3qw/wCJp1qpG3jgcKbBHzItv66GCEaY0Jd2LDMkm/Lmd9V3FaLdN2Y9/ZWvTxBxxhUTjNDKfJFJxTBSaMr2iMj2Huq76q+FLH4Qqofho7j5qYlhbzUbyl7SOikaQ0J5y1GYbQwSRGz4rqbZchB5uis3jZayI9eg0dZxqt4Q2lxkeDmQlnDbMltnyVvu3Nu5LVo1Q1Radh0KFCkMFUrwmxbcSLe20sy35rqovV1qpeEDyYet/gtNdRPoedMJKZIcJHyquJYW33BJH5bVES40MpG4nn3dtS2paWxaKd6LKDzHM3AplpXVx48QIQVO2GaPPkFzY8x4pqrdCpWWnwf6ZMeHlMpvFERlyqCOToq9YfTWHkTJ1IOVibe41lerOEmfC4gLscE4Ia54ystmuBbmNONC6xLEmysmz0bN/iKuLIkizrhWBNmjt99e+pvQ0iIp2mQMTnZlINt3LVM+Vq+lH/Wv9tGNbwN0tv8A6x3Vo5pmShTui6aYKSqoDrcG/lJ/U1EeIczL7Sd9QXyzHLLf/gO6ibW8eePYA/pSUkPa32J7xPpX2076ldElY1ILKCTfyl5uuqX8rh5/4P0ovlj/ALn4P0ockCi0aF42nnr7S99DxxPPHtL31nra5H0n4f0pPyxPpPwfpStFUzRDi089faXvpLYxPPXtXvrPflifSfg/SiOuB9J+D9KLQUzQfHU89faXvoNjk89e0VnvywPn/g/Si+V/8/4f0otBTLfpGKORtraF7chW2Xrpl4oo+sO1f7qr3yu/nHs/pSDrXf649j9Ke5C2X2LCcIOce0vfUxgJ0SMKXXLpHPVF+VP86+yO6gutht9J+GhyQKLRoJxsfnr20hsdH6Re2qD8q29L+H9KI60n0vu/SlaHTL949H547aLx+Pz17aofyq/3D2Ug6080nuotCpl9OOj88dtEcfH547aoJ1oPpD2fpSTrMfSH2aLQUy9YrFROti4z6aiZIo75OD2VWxrMfSHsoNrHnnIez9Ke5CcW+xPtEnnDtFd9HmNH2tobiOTlqsfKEeefZ/Si+UQ9J7qNyEoMvR0hH54pD6Qj88VSDrF/P7qSNY/9w9hotFVIuE2JiO8r202LQ847arB1g/3D76T/AI9/uHso3IW1l6wulkjdHRwHQ3VrC6m1ja/RV20P4T4slxNh/uJ/7L/UdlYgunb/AOoew0Z08OWQ9hqXtZS3I9aKaFQWo2GmjwUK4htqQLmb7XFJumfURQrA3J6ql4QPIi63+Aq21UvCB5EXW/wFOPUT6HnfU1bY423ES2HNZqltcm2MVhJAbEh1JPIMhf8AGaidVcpcIx3v4wOkkZ3PbUx4RE4kDbwslivPcX/9ar+0XcLURf8AIy5Wu0ufP82Bf3W9VUOGM5EVoGop/wAk/XJ+UVS4Y+KvUKGugrGZgpQiytfK9/XTzg6UsVFFWMRBSzhrm/PnT3gqWFooVjAYY2tyUBhakNmi2KKFYyOHvmaHi/vrR9BeDOTEwRzrOiiRdoKVYkZnIkdVPf4QTfaY/Yfvrilr9PFtOXQ04U32MpOFoNDz9A7K1b+EE32mL2H76L+D832mL2H76XpHTe+VwpmV8FbdzWpAw1av/B+b7TF7Dd9GPA/N9pi9h++j0jpvfDgzMpOHvbo3UpMPY3Fap/CCb7TH7D99H/CCX7TH7DUvSOl98XCn5GU+KUo4bK3IL++tV/hDL9pj9hu+gPBDL9pj9hu+j0lpffDhZPIylcLbOi8UrWP4Qy/aY/Yai/hDL9pj9hqfpHS++HCyeRlHiuVuTfRDCVrH8IZftMfsN30X8IZftMfsNS9I6X3w4U/IyhsNc3oeL5W/eVaufA/L9pj9h++i/hBN9pj9h++j0jpvfHwp+Rk3itKeAk3rV/4PzfaY/Yfvoj4H5vtMfsP30ekdL74cKfkZR4ubHp30g4arvrnqW+j1iLyrJwpYDZBFtkA5366qwSuvFkhljug7Rm7TpjFoSd9EISKfcHQ4OroLGHi9GYTUiqUrYooVkYsRFE0ORNSRSuE0fFbqPwooEz2Poz6GL/xp+UUKPR30Uf3E/KKFSUOKqPhD8iL7zflFW6qh4RTxIfvN+WnHqJ9DztoW6zYdCLFMRiUNulY8vjU/4Q//AIyHlEikHmNjVcxbGLSOz9XxhWsf5yNo/i91WLwgn5iMc8qgdh31S6Ml9TlqM1sLMvM7jpzUd1V7DxZDqFWDVXI4xbbpXz5N7VDYcZVSJkwcAKIxCu5pDCqomziVpJWupFJIpUOzls0ezS7ULUBZturkzR6GR0NmTDuynmIDEGql8rcX6Y9i91WvQik6EAGZOGkAA+61Z/4nJ6N/Yburn8Dw4J8V5Ypvc+py+KZMsZQ2N9OxK/K3F+mPYvdRjWvGelbk+qvLu5KjI8FISPm33j6pHXmRYVftC6JhVLEoCAlzIF2iVbhEDBX2Ts7tob93JXpax6LTR3cOL+SRx6aOpzOtzRW8BrRi2ljVpTYuoIsvK1iN1amotle/SeWs60potVmiaMXIkUMEsV8sM0hNyzXvzWFrXyrRjXyv/IJYZLFLFFRtO6R7Xhsckd8cjsFChQr5o9QFChQooAUKSXHPXGTGIN7CtI4ckvZTE5JdWOKb42fYXKxYkKgPKx3d56AaGFxiyX2SDbfbkpoWkkV7rGyhmCrZuOFORDXyORF7bxcVpHBKM6mqoTkmuQjFxGMx3llYkkOA1srZyWG4A7PqbqrtJtxMgW8gchbO+a8pcG27ZDX6hQhwUciEks6SAWDE5Le+xffvve+fZSTERJsR8QhPpGux2ScxGpNgeKLk5ZDI1tcX6vl15E8x1j8WIkZzna1l5WYmyqOkkgUw0TjZONHMwMuyZFYDZDKbbWyP5GIHUVJzNJxWjziNhXlkjeBmvwfB2clSquwdTyEnK1iTzVHaK0LC7nERYiVyrsWyiAchGUhrRglCGvlYHinmq8ePEsL3Pn8vsJuTZWPDPnDgr5kmXP8A4pWWbNap4YPoMF1yfkSswC19H4Wv+tH6/k48/tsRs0WzXW1DZr0KMbOezQtXXZobNOgs4la5YgcVuo/CnRWuU68Vuo/CkFnrzAfRR/cX8ooUeDHzafdX4ChWRqdqpvhJa0cP32/LVyNUjwpn5mH/AMh/IaqPUUuhgOvSWxRYG21GrDLeVO73VI614oSx4O2fCSK2yOXcDn/ytR66YYkRzAE8GSrgZXR8jnycvbVdwmJ2ZIFlYbEG24O6+d1AHPcDKm+RK5os+q+b4zplbq3tUNCKntT4WELOwsZWLW6D+zUFGPiatIzfU6Uk0qiNUI5tSDXRhSCKQwgKAFGKMUAbtqOm1o3Drzx27bipQYBt3CEDPIC3JYDytwOdROo06jAYa5A4n9TUpNpeJd7DtFfHSjqeLNY0+bfY9K8e1bmL8Sa9+Fa2WWfrzvy76IYFtxkJFwdx5CD53OKjZ9aYhuN+rOmj6xyvlFEx5icq6YaPXS9ql86MnmwroTq4FgSTKx326N9uXpHZTppQOUVVtnHScgX99P730tdXp2+kmI57er9+q9PLooPnmzLl5Asz/sgyfl0lGu9h21Hz6zQr9YE837/eRrhFqlH9dmapCDQUCbkHrrKvDcfdyHeol5IiJdaGb6ONm6bH99FcvGsZJuj2evk/ffVqjhVclUADmAqP0xj3iKbCgghibqzHIiyqARnmec9Fa4dZilLZgxK/iyZ4pJXOb+hDjQ+Kfy5NkdH7/eVdo9UwfpJGP7/faa7nTUoz4MfW2k2JNqIK4UF23NcG+QHrFdsXphg/zcZePZN32X8sglR1XUA/eFaz1Guuo7V8qJUMPV2x3ovRccAIS/Gte/RkK4TRNtcAuSSbTBiLhRe8kQHLckWHMW821ddFYqR9oSqFI2CLAi+0t+Undu3+qnk8CuAGF7G46DuuCN289teRlnkhmfFdv7/I6oKLitvQj1cwOqDZ4Pg55NlI9kgo8ZsoBtnwjeu1Ijwj7ImaaxzkPFDABl40anlTycuUqDvp/Fg0VgwHGAIBJJsCQWGZ5dlewVww+i0UnNmG1dVJOyg5EVRlsg7h3ChZ4de/fl1K2sjtLPKkIGzI0k7WkaNCTGmyTay3sbAIDzsTuqN0NM8eJUJDiBE9o32omCgKvzcgO4AW2eph5tSWuGkpIo1WJlRm4RmdsgqRLtOATkGN1AJ3C5sbVE6B08xmsGfYMqxNDOfnAXS4Zb53B3jcVYGwyJ7cKnLTylS52ZypSIvw0D5vC/el/KlZcBWqeGYcTC/el/KlZcBXs+E/xY/X8nJqPbYi1Hal2o7V6ZgI2aMLSwKAFAWc2Fc514rdR+FOCK5zjit1H4UBZ61w/kL90fCipUPkr1D4UKwNxdUfwrfQQ/8AlP5DV4qj+FdD4tEbZCUXPNdGA99VHqTLoZoQCCCLg8h5euoxtX8OXDlMxyXOzyWuKkb0SmtqRgmzugAFhkKpSj4mrmDVO/X40ACgaMUKBiSKSRSzSTQAg0BRkULUhmsapavtLhIXMrBSgso5Mz+//wBqwQaqQDNrsek1z1JYjRsBUXIjJAva5zsL8lSfjknJED1ODcZjm6LV8pqPENU5yjGVJP5HfDT4qTaFQaJhTcg9dO0QDcAOq1ccPK5I2k2cr+VfPa3dlj66cV5eXNlk/Xk39TojCK6IFRWseJdI1KOEJdASTs3B3qHIIU9JFqlaIgHI5jmNLBkWPIpyVpdhZIuUWkVP/GJuAkZHvwc0asXVWNndBZHQ7L5Mc7dldsTpVvGSiTrcSqpRuDSNVy2lO1x3fpGV6soQWtYW5rZb+agYxzDsFej+vwbm+H5/+nP+nn7xXcfpQhQ5mMaySMEUBNooo2RZn4q3ILXbnArlLpSTgULYlBJsubIYgHsxCnhGuhsLXVRmas5Qcw6MhlQMY3WFhuFt1KGvwpL9vo/gD083frFTfTcpQs0ojZcPFJGuwo4Z2HGFmBJF8tlc6mdM6RaPDhgDwsmwqKAWIdt9l5bC59VShUG1wDbdfk6qFqjJrcUpRezkndf4Kjgmk1uIrV7HtIjLJfhInKvtKULC90cqd11IqLxelMRh5DA52zO58TmIAGd2aGXkDKA2z5wty1abVG6waNjniEcoJXbQgg2KsbqrqeRgWuD0VEM+OWdtx9V9vI0UJKCV80E5mJ2rlfJ4oQkZbxfaF789qjdM6fmWSPDww3nmDbBJukYG+aQZEKt16yQL0xk1nmwu1h8QoedNkQWU3xgPFRkFwA17BgL7ObZA0/0PoiVJuHlYHEyKDOw8lULC2HiBB4i7JHISSTy10cNQW7IlXb4/6Fd8kO9LYCPxVRiZivAgHxliisrBChkNxs8YMwItYhrWqJ1YGDxE/DR4pMTLGoUKgWNUAuA5iHlGzMAxuBtG1rmi8JEDFMM7fQRys091LKvzTiKR1AN1D25N5HNUBqxiosRNhThXWSWFojPIsRj+b8UZZ7nZGTS7GXP1GttPhc9JKe+uvyJlKp1Q68Mo4mG+9L+VKzACtQ8MnkYX70v5UrMa9bwj+LH6/k5NR/UYVqFHajtXpmAm1HajoUAERXOccVuo/CutInHFbqPwoA9ZoMhQpQoVznQCmel9HJiIXikF1cW6QeRhzEGxp5RGgDA9JYB4JXik8tDYnzhyOOgjOmimtU8JGr/DReMRi8sINwN8ke9l6SMyPWOWsmRr5g3B3HnreMrRzTVMdKaqLbz1n41alNVZt56z8aYIIUKFCgYKSaOgaAEUdA0KANw1PNtGQ7voj5Xk8vldFO4JCouOAB3X2rcW5PPvuSaa6nH/APmw3tbgje4uOXeOUV320ys8O434nKb7J3c5XLor4nJXFn82etH2UPDjyN+wbneHUADpuc6Qcc+XGh2frHa3Zm1hfmFcHePKzRWII8nm32PWy0lXQLYPDfmKZE7RzIFuTLrFQoQ8irHPjz5Zw3yueE6c7C/XQfHOCLtCovndr2XKxGYvy00kK8pgDDMcRgpDAHl336LclK3gWbDmxC5I55yF3npp7IeQWSOHxXlbbR5WsVYbunM9FdTikF+OuVr5jK/P21FYVNsHg+Av9YbDbtrLl5gKcvhZT6G+V7o2duTfu3dlYyxwvqMexYhW8lgeo3311pvhImAO1sX5NgWFrZDOnFYSSTpDBQoUKkAUz0xiViheRyFWMbZJ5Nkg391PKgdLaIkxMwEthhogGjQEkyzZ7LSjkRMiFzu1jyVvp1FzuTpIUny5EaNDS43/ADUjNBKM8Cud8Ot7rJIp3u+W0DuU7O+5Mpq5pVpmlWVODxEWws0d785Eic8bb1P9QakIMRIV+jsRlxmtc2GfVVaXR2IklOIS6YhLWMi7KSAgcJh2sovHvsbsVKg7TXIrvvixlGbSS6fD/RlVVRO6e0wuHVbgM77WypNhZULuzGxIUKM7A7wOWozQms2HeVIouD2ZdvYeIFVMiAM8boyghtlrg5g57qe6d0W8j4aaIqJcO7Nstmro6FJE6G3EH+XpphhdC4mSfDSYp0YYYzOrKgRneTioLDIKq+smrww036V7n63Pv9hSc9/LoQnhi8jDfel+CVmNad4Yvo8N96X8qVmNe34R/Fj9fyceo/qMFChQr0zAFChQoAFJl8k9RpVJl3HqNAHrShQoVznQChQoUAEaxrXvV7xXEbSD5ia7JzI294+jfcdF+atmqN0/ohcVC8L5bQ4rcqMPJYdR7acXTJlG0YYoqqyeUes1cp8K0TtHILOhIYdI5Rzg5EdBFU6fJm6z8a3MBFC9FQoGHQNFR0CEkUQFKtR2oGbfqUt9HQAHZJjI2ubfnT9ojb6dRzHZT1cufXURqfjIf8PhR5Y1PBlWUyKrC9xz5V0l0ZgGvtSob7/nlz+bMeeefEOz1V8bOH7s91rm+1nqRl6qJZMK53TKR0RJb476OXAOTcS2y5EXfbMjPrpvC+FWNYxMmygsvzy39ZvnSmxGHNv8wuQA+nX38bprnanfJP7Glo6NgHItwvr2BzWtv3b6IaOk9MRzWRcrW6eg9tc+Gw32hRmT9OvLb+boFGk2GAI8YU3/AN9cs75cbKj9yu/2DkOMPhHUgmW4vmNm18jlv6b9dPainmwxN/GF/wC9bfGgJcNcHxhcrf6652Fs86iWOUubT+wWiVoVEmTD/aF3EX4deXl30Zmw5AviFyFr8OoO++dj01HAl5P7D3IlaFRSy4cNteMr1cMtvj00W3h/tA/7176fAfx+wbkS1Q+uGKeLA4qSNirpDIyMN4YKSCK7w4rDqbidM+eVSOflNDGYrDSo0cksLI4KspkSxByIOdPHjlDIm4tpPyE2q6lOXGYyNSyNiXjL4MRnF8HGzO8pEqhlUHg9nZzK9RNW/QekXmEokRUkilaNwjFkJFiGViAcwRkd2dJx0mEmTg5ZIXS6nZMiWupup38lhQwE2EhXYikhVbsxAkTNmN2Ykm5JO8116jIsuPljqV+REVT6jTXTFTJCBh2VZHLWLA57KFtgEEFb2zIzChjTDVvTIm4GSI7IciOaFpC/HMbOWiJzIBTJhkyknmqcxmKw0q7LzRWvcESqpB85WBup6Rz01wcWDjcSCaNnVODRmljJRB9RQCAB6qeKUY4Njg93yE/auyseGLyMN96X8qVmNaR4WcXHImH4ORHs0t9hla1wu+xyrOK+h8KTWlin8fycWo9thUKFCvRMAUKFCgAUT7j1GjoWoA9ZUKFCuc6AUKFCgAUKFCgCi+EjQO2oxUY48YtMBntR79q3OmZ6ieYWw3GDjt1mvVbKDkcxWDa5aOihxk0cSBUBFl32uAcr8nRWkJdjOce5R6Op7gl5h2CrHqfoaGd3EsYYBQRmVzvb6pFXZG1me0L1tR1PwfoR7cn91czqfg/Qj25P7qLFRjVC9bE2p2D9D+OT+6i+R+D9D+OT+6ix0Y9ejvWvtqjg/Q/jk/upJ1Swnofxyf3UuQczIto0Ns1quI1Xwo3RD2n/ALqbR6u4Ytbgh7T99HIOZmfCGjEnVWotqzhfRD2n/url8m8N6Ie0/fRyAzQSnoocMeitKOreG9F+J/7qSdW8N6L8T/3UcgM44c/sUPGG/YFaN8m8N6L8T/3Uk6uYb0X4n76OQWzPBiW5/hQ8abn9wq/vq9h7fR/ifvrhJoKAf6Y7W76KXkFso5xLc9JMxq7poWDP5sdrd9Jm0PCNyDtbvo5AUgvSb1bn0bFfyB767pomHzB2nm66OQcyl0VXJdFxeYO099GdFReYO099HIOZTBR3q1y6NiH1B7++lrouLzB2nvp2Kio0KtkmjIreQO099cINHxkm6+899FjorNCrY2i4vM97d9NJ8DGCLL7zRYUV6jXf2VPHAx+b7z31K6oaLikxkKugZS2YJOdsxy9FFhRv1CiFHWBu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10" descr="data:image/jpeg;base64,/9j/4AAQSkZJRgABAQAAAQABAAD/2wCEAAkGBxQTEhQUEhQWFRQVFxQYFBQVFhUXFxUYFxQYFhQUFBUYHSggGBolHRQUITEhJSkrLi4uGB8zODMsNygtLisBCgoKDg0OGhAQGywlHiQsLCwsLi8rLSwsLCwsLC0tLCwsLCwsLCwrLCwtLCwsNC0sLCwsLCwsLDcsLDQrLywsOP/AABEIAJsBOAMBIgACEQEDEQH/xAAcAAAABwEBAAAAAAAAAAAAAAAAAQIEBQYHAwj/xABJEAACAQICBAgJCgQGAgMBAAABAgMAEQQhBQYSMRMiQVFhcZHRBxQyUlOBkqGxFiMzQlRyorLh8BdiwdIVJENjgpNzwjSD8SX/xAAaAQADAQEBAQAAAAAAAAAAAAAAAQIDBAUG/8QAMxEAAgIBAgQCCQMEAwAAAAAAAAECEQMEEhMhMUEFURUiMlJhcYGRsRQjNDNCweEGJKH/2gAMAwEAAhEDEQA/ANxprPpGJDZ5Y1PMzqPiac15+8I0KtiyWAKu0gBOakh729YPuppWJujeVx8RFxIhB3HbXPp30PH4vSp7a99eZdXNY3wgKkF4AfJJN4wfNPXbmFXrH6ZjWFZwWZG8koWOZ3bQAuKraTuIDWnTEpxmIKyvsiVtmzm1hllY7q0nwS6XMmEk4aW7LMyqXbPZ4NGtmd12NYzo5GlLGRkuSTtKbXvmSQ1WfVacR7UbEWdhsAG5JI2Tew6FrGGGSlZ7Oq12nyaVY4+0q7G44jSkKDjSLnuAIJPUBTRtZsON7n2TWBa6zrimjEMoUwtJtXJBvcDLq2TTPA6XmjOyZzcW+vcV1cBpWzw+Mux6Og07A5sJB67infjsfpE9pe+vNmN09KRnKR1NarvoSXbw8TEkkoCSeWpeMayWa549H6RPaXvo/HY/SJ7S99ZeBRhaXDHvNP8AG4/PT2h30fjaeevtDvrMNihs0cMN5p3jSeevtCkTaQiQXaRQOsf0rMrVT/CWzjDoY9oESA3W+WR5qHCg32bdJrPhgbF/wmlw6xYdshIB1gj+leaND6emsPnWPWb0/wAZp6a2T26sqrhpic2j0wMUnnr7QovG4/PT2h31hup2JaTDBmYsdp8yeY1NbNLhj3mseOR+kT2l76Lx2P0ie0vfWU7NDZpcMN5q3j8XpE9te+h49F6RPbXvrKNihsijhhvNX8dj9IntL302xWm4I8mlW++ynaNvVWYFBzmsz14llTGBlLquwuYJA5b7qNg956PGtuF88+y3dTrD6ew77pV9Z2fjXmXA6fmAykv151x0pp6cLlKw6jam8aJ3s9Uf4pD6aP8A7E76VFj4mNlljY8wdSewGsawLkxoTmSik9grqVo4Y95tFCsx0XrNPDYbW2vmvn2HeKtWC1zgYcfajPKCCw9TCocGilJMstC9eOZtNTwYqV4pZEbhZDdWZWvtnyiDn1G9aDqx4cMRFZMVGMQuXHuElA6wNl+xako9C0Kq+rOv2BxthFMFkP8ApScR/UDk3qJq0UAChQoUAChQoUAFWC67attMCjXSSNmZRyXNs/XlW9Gsg8LOPkweOhlKs2Hni2ZCASEaNvKFt3FZbjlt0VUXRLRjIxLRbcU4zzsT8PhT/UfSzLiUiAukzgOrWKWzsVW2RHPerJrgMO3BMy7ayhiHU8gAIPTvqH1fhwmHnSYs1kubNuFwRfIclXtdkbl3LMuH2XYcgYgb9wNTGgMIvGdrEgi1+SwvegmCDcdSCrZg89899MtOwTpEViUPG6uJBtMjC4AuGANsr8lXzCo0Z7E21tNzs57WJqe0Rgw8dyoaxIuRfp/rXHAaGA38J/yKN2HKp/Vy8LMiqzcIy72AVecgC/P7q6HluG2jFq2Rs3i0BUz8RWNgUUHPfnzCrXo3S+HZVWOVWAAAuQD7xVe8ImiHlSPZYZMTY5cnPVRweBkQWZDlzWPwrn7l8kjXXxqrvdQOmlYXGJJfYYNbfbkPNWYxt/I/smrfqQrCOTaW13Fr791OhJlnvRUV6I0DFNUVp/CGSOw5CDUpSGFAUUJ9EAnjID1iubaET0S+zV92aQVp2idvxK7o3TEGGth5WEb+UARlZt2fqNTkGPR/IYN1Z/CqBrxomR8Vwi2NkUWvY5X76Y4eJl8pG7CfhSXPqU6SNOfFqvlMo6zalxYhWG0hBB3EbjY2/pWWT3N7K3st3VfdU0K4SIEWIDe92NAImC9FtURFFegYoNUHrBotpGDoATaxXn6RU3RGgTKHJog/WiPsHurkugQTlHb/AI1fzRGnyFT8xjjdIR4aFWluFGwpsL2JHwyrlh9OwSW2JFN/V7jTTXPBtLhioYDjKcxzHoqjYfASR5Fb9Iz91LnZXKjTWxQGZIA6e+kJpCNmCB1LG9lBubDM1nUrW3qw/wCJp1qpG3jgcKbBHzItv66GCEaY0Jd2LDMkm/Lmd9V3FaLdN2Y9/ZWvTxBxxhUTjNDKfJFJxTBSaMr2iMj2Huq76q+FLH4Qqofho7j5qYlhbzUbyl7SOikaQ0J5y1GYbQwSRGz4rqbZchB5uis3jZayI9eg0dZxqt4Q2lxkeDmQlnDbMltnyVvu3Nu5LVo1Q1Radh0KFCkMFUrwmxbcSLe20sy35rqovV1qpeEDyYet/gtNdRPoedMJKZIcJHyquJYW33BJH5bVES40MpG4nn3dtS2paWxaKd6LKDzHM3AplpXVx48QIQVO2GaPPkFzY8x4pqrdCpWWnwf6ZMeHlMpvFERlyqCOToq9YfTWHkTJ1IOVibe41lerOEmfC4gLscE4Ia54ystmuBbmNONC6xLEmysmz0bN/iKuLIkizrhWBNmjt99e+pvQ0iIp2mQMTnZlINt3LVM+Vq+lH/Wv9tGNbwN0tv8A6x3Vo5pmShTui6aYKSqoDrcG/lJ/U1EeIczL7Sd9QXyzHLLf/gO6ibW8eePYA/pSUkPa32J7xPpX2076ldElY1ILKCTfyl5uuqX8rh5/4P0ovlj/ALn4P0ockCi0aF42nnr7S99DxxPPHtL31nra5H0n4f0pPyxPpPwfpStFUzRDi089faXvpLYxPPXtXvrPflifSfg/SiOuB9J+D9KLQUzQfHU89faXvoNjk89e0VnvywPn/g/Si+V/8/4f0otBTLfpGKORtraF7chW2Xrpl4oo+sO1f7qr3yu/nHs/pSDrXf649j9Ke5C2X2LCcIOce0vfUxgJ0SMKXXLpHPVF+VP86+yO6gutht9J+GhyQKLRoJxsfnr20hsdH6Re2qD8q29L+H9KI60n0vu/SlaHTL949H547aLx+Pz17aofyq/3D2Ug6080nuotCpl9OOj88dtEcfH547aoJ1oPpD2fpSTrMfSH2aLQUy9YrFROti4z6aiZIo75OD2VWxrMfSHsoNrHnnIez9Ke5CcW+xPtEnnDtFd9HmNH2tobiOTlqsfKEeefZ/Si+UQ9J7qNyEoMvR0hH54pD6Qj88VSDrF/P7qSNY/9w9hotFVIuE2JiO8r202LQ847arB1g/3D76T/AI9/uHso3IW1l6wulkjdHRwHQ3VrC6m1ja/RV20P4T4slxNh/uJ/7L/UdlYgunb/AOoew0Z08OWQ9hqXtZS3I9aKaFQWo2GmjwUK4htqQLmb7XFJumfURQrA3J6ql4QPIi63+Aq21UvCB5EXW/wFOPUT6HnfU1bY423ES2HNZqltcm2MVhJAbEh1JPIMhf8AGaidVcpcIx3v4wOkkZ3PbUx4RE4kDbwslivPcX/9ar+0XcLURf8AIy5Wu0ufP82Bf3W9VUOGM5EVoGop/wAk/XJ+UVS4Y+KvUKGugrGZgpQiytfK9/XTzg6UsVFFWMRBSzhrm/PnT3gqWFooVjAYY2tyUBhakNmi2KKFYyOHvmaHi/vrR9BeDOTEwRzrOiiRdoKVYkZnIkdVPf4QTfaY/Yfvrilr9PFtOXQ04U32MpOFoNDz9A7K1b+EE32mL2H76L+D832mL2H76XpHTe+VwpmV8FbdzWpAw1av/B+b7TF7Dd9GPA/N9pi9h++j0jpvfDgzMpOHvbo3UpMPY3Fap/CCb7TH7D99H/CCX7TH7DUvSOl98XCn5GU+KUo4bK3IL++tV/hDL9pj9hu+gPBDL9pj9hu+j0lpffDhZPIylcLbOi8UrWP4Qy/aY/Yai/hDL9pj9hqfpHS++HCyeRlHiuVuTfRDCVrH8IZftMfsN30X8IZftMfsNS9I6X3w4U/IyhsNc3oeL5W/eVaufA/L9pj9h++i/hBN9pj9h++j0jpvfHwp+Rk3itKeAk3rV/4PzfaY/Yfvoj4H5vtMfsP30ekdL74cKfkZR4ubHp30g4arvrnqW+j1iLyrJwpYDZBFtkA5366qwSuvFkhljug7Rm7TpjFoSd9EISKfcHQ4OroLGHi9GYTUiqUrYooVkYsRFE0ORNSRSuE0fFbqPwooEz2Poz6GL/xp+UUKPR30Uf3E/KKFSUOKqPhD8iL7zflFW6qh4RTxIfvN+WnHqJ9DztoW6zYdCLFMRiUNulY8vjU/4Q//AIyHlEikHmNjVcxbGLSOz9XxhWsf5yNo/i91WLwgn5iMc8qgdh31S6Ml9TlqM1sLMvM7jpzUd1V7DxZDqFWDVXI4xbbpXz5N7VDYcZVSJkwcAKIxCu5pDCqomziVpJWupFJIpUOzls0ezS7ULUBZturkzR6GR0NmTDuynmIDEGql8rcX6Y9i91WvQik6EAGZOGkAA+61Z/4nJ6N/Yburn8Dw4J8V5Ypvc+py+KZMsZQ2N9OxK/K3F+mPYvdRjWvGelbk+qvLu5KjI8FISPm33j6pHXmRYVftC6JhVLEoCAlzIF2iVbhEDBX2Ts7tob93JXpax6LTR3cOL+SRx6aOpzOtzRW8BrRi2ljVpTYuoIsvK1iN1amotle/SeWs60potVmiaMXIkUMEsV8sM0hNyzXvzWFrXyrRjXyv/IJYZLFLFFRtO6R7Xhsckd8cjsFChQr5o9QFChQooAUKSXHPXGTGIN7CtI4ckvZTE5JdWOKb42fYXKxYkKgPKx3d56AaGFxiyX2SDbfbkpoWkkV7rGyhmCrZuOFORDXyORF7bxcVpHBKM6mqoTkmuQjFxGMx3llYkkOA1srZyWG4A7PqbqrtJtxMgW8gchbO+a8pcG27ZDX6hQhwUciEks6SAWDE5Le+xffvve+fZSTERJsR8QhPpGux2ScxGpNgeKLk5ZDI1tcX6vl15E8x1j8WIkZzna1l5WYmyqOkkgUw0TjZONHMwMuyZFYDZDKbbWyP5GIHUVJzNJxWjziNhXlkjeBmvwfB2clSquwdTyEnK1iTzVHaK0LC7nERYiVyrsWyiAchGUhrRglCGvlYHinmq8ePEsL3Pn8vsJuTZWPDPnDgr5kmXP8A4pWWbNap4YPoMF1yfkSswC19H4Wv+tH6/k48/tsRs0WzXW1DZr0KMbOezQtXXZobNOgs4la5YgcVuo/CnRWuU68Vuo/CkFnrzAfRR/cX8ooUeDHzafdX4ChWRqdqpvhJa0cP32/LVyNUjwpn5mH/AMh/IaqPUUuhgOvSWxRYG21GrDLeVO73VI614oSx4O2fCSK2yOXcDn/ytR66YYkRzAE8GSrgZXR8jnycvbVdwmJ2ZIFlYbEG24O6+d1AHPcDKm+RK5os+q+b4zplbq3tUNCKntT4WELOwsZWLW6D+zUFGPiatIzfU6Uk0qiNUI5tSDXRhSCKQwgKAFGKMUAbtqOm1o3Drzx27bipQYBt3CEDPIC3JYDytwOdROo06jAYa5A4n9TUpNpeJd7DtFfHSjqeLNY0+bfY9K8e1bmL8Sa9+Fa2WWfrzvy76IYFtxkJFwdx5CD53OKjZ9aYhuN+rOmj6xyvlFEx5icq6YaPXS9ql86MnmwroTq4FgSTKx326N9uXpHZTppQOUVVtnHScgX99P730tdXp2+kmI57er9+q9PLooPnmzLl5Asz/sgyfl0lGu9h21Hz6zQr9YE837/eRrhFqlH9dmapCDQUCbkHrrKvDcfdyHeol5IiJdaGb6ONm6bH99FcvGsZJuj2evk/ffVqjhVclUADmAqP0xj3iKbCgghibqzHIiyqARnmec9Fa4dZilLZgxK/iyZ4pJXOb+hDjQ+Kfy5NkdH7/eVdo9UwfpJGP7/faa7nTUoz4MfW2k2JNqIK4UF23NcG+QHrFdsXphg/zcZePZN32X8sglR1XUA/eFaz1Guuo7V8qJUMPV2x3ovRccAIS/Gte/RkK4TRNtcAuSSbTBiLhRe8kQHLckWHMW821ddFYqR9oSqFI2CLAi+0t+Undu3+qnk8CuAGF7G46DuuCN289teRlnkhmfFdv7/I6oKLitvQj1cwOqDZ4Pg55NlI9kgo8ZsoBtnwjeu1Ijwj7ImaaxzkPFDABl40anlTycuUqDvp/Fg0VgwHGAIBJJsCQWGZ5dlewVww+i0UnNmG1dVJOyg5EVRlsg7h3ChZ4de/fl1K2sjtLPKkIGzI0k7WkaNCTGmyTay3sbAIDzsTuqN0NM8eJUJDiBE9o32omCgKvzcgO4AW2eph5tSWuGkpIo1WJlRm4RmdsgqRLtOATkGN1AJ3C5sbVE6B08xmsGfYMqxNDOfnAXS4Zb53B3jcVYGwyJ7cKnLTylS52ZypSIvw0D5vC/el/KlZcBWqeGYcTC/el/KlZcBXs+E/xY/X8nJqPbYi1Hal2o7V6ZgI2aMLSwKAFAWc2Fc514rdR+FOCK5zjit1H4UBZ61w/kL90fCipUPkr1D4UKwNxdUfwrfQQ/8AlP5DV4qj+FdD4tEbZCUXPNdGA99VHqTLoZoQCCCLg8h5euoxtX8OXDlMxyXOzyWuKkb0SmtqRgmzugAFhkKpSj4mrmDVO/X40ACgaMUKBiSKSRSzSTQAg0BRkULUhmsapavtLhIXMrBSgso5Mz+//wBqwQaqQDNrsek1z1JYjRsBUXIjJAva5zsL8lSfjknJED1ODcZjm6LV8pqPENU5yjGVJP5HfDT4qTaFQaJhTcg9dO0QDcAOq1ccPK5I2k2cr+VfPa3dlj66cV5eXNlk/Xk39TojCK6IFRWseJdI1KOEJdASTs3B3qHIIU9JFqlaIgHI5jmNLBkWPIpyVpdhZIuUWkVP/GJuAkZHvwc0asXVWNndBZHQ7L5Mc7dldsTpVvGSiTrcSqpRuDSNVy2lO1x3fpGV6soQWtYW5rZb+agYxzDsFej+vwbm+H5/+nP+nn7xXcfpQhQ5mMaySMEUBNooo2RZn4q3ILXbnArlLpSTgULYlBJsubIYgHsxCnhGuhsLXVRmas5Qcw6MhlQMY3WFhuFt1KGvwpL9vo/gD083frFTfTcpQs0ojZcPFJGuwo4Z2HGFmBJF8tlc6mdM6RaPDhgDwsmwqKAWIdt9l5bC59VShUG1wDbdfk6qFqjJrcUpRezkndf4Kjgmk1uIrV7HtIjLJfhInKvtKULC90cqd11IqLxelMRh5DA52zO58TmIAGd2aGXkDKA2z5wty1abVG6waNjniEcoJXbQgg2KsbqrqeRgWuD0VEM+OWdtx9V9vI0UJKCV80E5mJ2rlfJ4oQkZbxfaF789qjdM6fmWSPDww3nmDbBJukYG+aQZEKt16yQL0xk1nmwu1h8QoedNkQWU3xgPFRkFwA17BgL7ObZA0/0PoiVJuHlYHEyKDOw8lULC2HiBB4i7JHISSTy10cNQW7IlXb4/6Fd8kO9LYCPxVRiZivAgHxliisrBChkNxs8YMwItYhrWqJ1YGDxE/DR4pMTLGoUKgWNUAuA5iHlGzMAxuBtG1rmi8JEDFMM7fQRys091LKvzTiKR1AN1D25N5HNUBqxiosRNhThXWSWFojPIsRj+b8UZZ7nZGTS7GXP1GttPhc9JKe+uvyJlKp1Q68Mo4mG+9L+VKzACtQ8MnkYX70v5UrMa9bwj+LH6/k5NR/UYVqFHajtXpmAm1HajoUAERXOccVuo/CutInHFbqPwoA9ZoMhQpQoVznQCmel9HJiIXikF1cW6QeRhzEGxp5RGgDA9JYB4JXik8tDYnzhyOOgjOmimtU8JGr/DReMRi8sINwN8ke9l6SMyPWOWsmRr5g3B3HnreMrRzTVMdKaqLbz1n41alNVZt56z8aYIIUKFCgYKSaOgaAEUdA0KANw1PNtGQ7voj5Xk8vldFO4JCouOAB3X2rcW5PPvuSaa6nH/APmw3tbgje4uOXeOUV320ys8O434nKb7J3c5XLor4nJXFn82etH2UPDjyN+wbneHUADpuc6Qcc+XGh2frHa3Zm1hfmFcHePKzRWII8nm32PWy0lXQLYPDfmKZE7RzIFuTLrFQoQ8irHPjz5Zw3yueE6c7C/XQfHOCLtCovndr2XKxGYvy00kK8pgDDMcRgpDAHl336LclK3gWbDmxC5I55yF3npp7IeQWSOHxXlbbR5WsVYbunM9FdTikF+OuVr5jK/P21FYVNsHg+Av9YbDbtrLl5gKcvhZT6G+V7o2duTfu3dlYyxwvqMexYhW8lgeo3311pvhImAO1sX5NgWFrZDOnFYSSTpDBQoUKkAUz0xiViheRyFWMbZJ5Nkg391PKgdLaIkxMwEthhogGjQEkyzZ7LSjkRMiFzu1jyVvp1FzuTpIUny5EaNDS43/ADUjNBKM8Cud8Ot7rJIp3u+W0DuU7O+5Mpq5pVpmlWVODxEWws0d785Eic8bb1P9QakIMRIV+jsRlxmtc2GfVVaXR2IklOIS6YhLWMi7KSAgcJh2sovHvsbsVKg7TXIrvvixlGbSS6fD/RlVVRO6e0wuHVbgM77WypNhZULuzGxIUKM7A7wOWozQms2HeVIouD2ZdvYeIFVMiAM8boyghtlrg5g57qe6d0W8j4aaIqJcO7Nstmro6FJE6G3EH+XpphhdC4mSfDSYp0YYYzOrKgRneTioLDIKq+smrww036V7n63Pv9hSc9/LoQnhi8jDfel+CVmNad4Yvo8N96X8qVmNe34R/Fj9fyceo/qMFChQr0zAFChQoAFJl8k9RpVJl3HqNAHrShQoVznQChQoUAEaxrXvV7xXEbSD5ia7JzI294+jfcdF+atmqN0/ohcVC8L5bQ4rcqMPJYdR7acXTJlG0YYoqqyeUes1cp8K0TtHILOhIYdI5Rzg5EdBFU6fJm6z8a3MBFC9FQoGHQNFR0CEkUQFKtR2oGbfqUt9HQAHZJjI2ubfnT9ojb6dRzHZT1cufXURqfjIf8PhR5Y1PBlWUyKrC9xz5V0l0ZgGvtSob7/nlz+bMeeefEOz1V8bOH7s91rm+1nqRl6qJZMK53TKR0RJb476OXAOTcS2y5EXfbMjPrpvC+FWNYxMmygsvzy39ZvnSmxGHNv8wuQA+nX38bprnanfJP7Glo6NgHItwvr2BzWtv3b6IaOk9MRzWRcrW6eg9tc+Gw32hRmT9OvLb+boFGk2GAI8YU3/AN9cs75cbKj9yu/2DkOMPhHUgmW4vmNm18jlv6b9dPainmwxN/GF/wC9bfGgJcNcHxhcrf6652Fs86iWOUubT+wWiVoVEmTD/aF3EX4deXl30Zmw5AviFyFr8OoO++dj01HAl5P7D3IlaFRSy4cNteMr1cMtvj00W3h/tA/7176fAfx+wbkS1Q+uGKeLA4qSNirpDIyMN4YKSCK7w4rDqbidM+eVSOflNDGYrDSo0cksLI4KspkSxByIOdPHjlDIm4tpPyE2q6lOXGYyNSyNiXjL4MRnF8HGzO8pEqhlUHg9nZzK9RNW/QekXmEokRUkilaNwjFkJFiGViAcwRkd2dJx0mEmTg5ZIXS6nZMiWupup38lhQwE2EhXYikhVbsxAkTNmN2Ykm5JO8116jIsuPljqV+REVT6jTXTFTJCBh2VZHLWLA57KFtgEEFb2zIzChjTDVvTIm4GSI7IciOaFpC/HMbOWiJzIBTJhkyknmqcxmKw0q7LzRWvcESqpB85WBup6Rz01wcWDjcSCaNnVODRmljJRB9RQCAB6qeKUY4Njg93yE/auyseGLyMN96X8qVmNaR4WcXHImH4ORHs0t9hla1wu+xyrOK+h8KTWlin8fycWo9thUKFCvRMAUKFCgAUT7j1GjoWoA9ZUKFCuc6AUKFCgAUKFCgCi+EjQO2oxUY48YtMBntR79q3OmZ6ieYWw3GDjt1mvVbKDkcxWDa5aOihxk0cSBUBFl32uAcr8nRWkJdjOce5R6Op7gl5h2CrHqfoaGd3EsYYBQRmVzvb6pFXZG1me0L1tR1PwfoR7cn91czqfg/Qj25P7qLFRjVC9bE2p2D9D+OT+6i+R+D9D+OT+6ix0Y9ejvWvtqjg/Q/jk/upJ1Swnofxyf3UuQczIto0Ns1quI1Xwo3RD2n/ALqbR6u4Ytbgh7T99HIOZmfCGjEnVWotqzhfRD2n/url8m8N6Ie0/fRyAzQSnoocMeitKOreG9F+J/7qSdW8N6L8T/3UcgM44c/sUPGG/YFaN8m8N6L8T/3Uk6uYb0X4n76OQWzPBiW5/hQ8abn9wq/vq9h7fR/ifvrhJoKAf6Y7W76KXkFso5xLc9JMxq7poWDP5sdrd9Jm0PCNyDtbvo5AUgvSb1bn0bFfyB767pomHzB2nm66OQcyl0VXJdFxeYO099GdFReYO099HIOZTBR3q1y6NiH1B7++lrouLzB2nvp2Kio0KtkmjIreQO099cINHxkm6+899FjorNCrY2i4vM97d9NJ8DGCLL7zRYUV6jXf2VPHAx+b7z31K6oaLikxkKugZS2YJOdsxy9FFhRv1CiFHWBuf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083" name="Picture 11" descr="C:\Users\JMER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14" y="2780928"/>
            <a:ext cx="376857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71600" y="5517016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latin typeface="Arial" pitchFamily="34" charset="0"/>
                <a:cs typeface="Arial" pitchFamily="34" charset="0"/>
              </a:rPr>
              <a:t>Batería  de 2 VDC   </a:t>
            </a:r>
            <a:endParaRPr lang="es-PE" dirty="0"/>
          </a:p>
        </p:txBody>
      </p:sp>
      <p:sp>
        <p:nvSpPr>
          <p:cNvPr id="14" name="13 Rectángulo"/>
          <p:cNvSpPr/>
          <p:nvPr/>
        </p:nvSpPr>
        <p:spPr>
          <a:xfrm>
            <a:off x="5724128" y="473781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latin typeface="Arial" pitchFamily="34" charset="0"/>
                <a:cs typeface="Arial" pitchFamily="34" charset="0"/>
              </a:rPr>
              <a:t>Batería  de 12 VDC   </a:t>
            </a:r>
            <a:endParaRPr lang="es-PE" dirty="0"/>
          </a:p>
        </p:txBody>
      </p:sp>
      <p:grpSp>
        <p:nvGrpSpPr>
          <p:cNvPr id="11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99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3.1. TIPOS DE BATERIAS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Baterías de plomo acido modificadas, Baterías tubulares, Baterías Gel –VRLA y baterías de níquel cadmio.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Las baterías para uso solar es una baterías diseñada para soportar niveles de descarga profunda durante muchos ciclos de carga y descarga, llamadas baterías de ciclo profundo.</a:t>
            </a: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2.bp.blogspot.com/-C-BuFOIH9xM/T4C1BOnZPSI/AAAAAAAAGsw/Jm9j9gm_dYg/s1600/Dibu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5065918" cy="37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6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267744" y="171149"/>
            <a:ext cx="4868780" cy="31551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CARACTERISTICAS DE  BATERÍAS 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 descr="data:image/jpeg;base64,/9j/4AAQSkZJRgABAQAAAQABAAD/2wCEAAkGBxQTEhQUEhQWFRQVFxQYFBQVFhUXFxUYFxQYFhQUFBUYHSggGBolHRQUITEhJSkrLi4uGB8zODMsNygtLisBCgoKDg0OGhAQGywlHiQsLCwsLi8rLSwsLCwsLC0tLCwsLCwsLCwrLCwtLCwsNC0sLCwsLCwsLDcsLDQrLywsOP/AABEIAJsBOAMBIgACEQEDEQH/xAAcAAAABwEBAAAAAAAAAAAAAAAAAQIEBQYHAwj/xABJEAACAQICBAgJCgQGAgMBAAABAgMAEQQhBQYSMRMiQVFhcZHRBxQyUlOBkqGxFiMzQlRyorLh8BdiwdIVJENjgpNzwjSD8SX/xAAaAQADAQEBAQAAAAAAAAAAAAAAAQIDBAUG/8QAMxEAAgIBAgQCCQMEAwAAAAAAAAECEQMEEhMhMUEFURUiMlJhcYGRsRQjNDNCweEGJKH/2gAMAwEAAhEDEQA/ANxprPpGJDZ5Y1PMzqPiac15+8I0KtiyWAKu0gBOakh729YPuppWJujeVx8RFxIhB3HbXPp30PH4vSp7a99eZdXNY3wgKkF4AfJJN4wfNPXbmFXrH6ZjWFZwWZG8koWOZ3bQAuKraTuIDWnTEpxmIKyvsiVtmzm1hllY7q0nwS6XMmEk4aW7LMyqXbPZ4NGtmd12NYzo5GlLGRkuSTtKbXvmSQ1WfVacR7UbEWdhsAG5JI2Tew6FrGGGSlZ7Oq12nyaVY4+0q7G44jSkKDjSLnuAIJPUBTRtZsON7n2TWBa6zrimjEMoUwtJtXJBvcDLq2TTPA6XmjOyZzcW+vcV1cBpWzw+Mux6Og07A5sJB67infjsfpE9pe+vNmN09KRnKR1NarvoSXbw8TEkkoCSeWpeMayWa549H6RPaXvo/HY/SJ7S99ZeBRhaXDHvNP8AG4/PT2h30fjaeevtDvrMNihs0cMN5p3jSeevtCkTaQiQXaRQOsf0rMrVT/CWzjDoY9oESA3W+WR5qHCg32bdJrPhgbF/wmlw6xYdshIB1gj+leaND6emsPnWPWb0/wAZp6a2T26sqrhpic2j0wMUnnr7QovG4/PT2h31hup2JaTDBmYsdp8yeY1NbNLhj3mseOR+kT2l76Lx2P0ie0vfWU7NDZpcMN5q3j8XpE9te+h49F6RPbXvrKNihsijhhvNX8dj9IntL302xWm4I8mlW++ynaNvVWYFBzmsz14llTGBlLquwuYJA5b7qNg956PGtuF88+y3dTrD6ew77pV9Z2fjXmXA6fmAykv151x0pp6cLlKw6jam8aJ3s9Uf4pD6aP8A7E76VFj4mNlljY8wdSewGsawLkxoTmSik9grqVo4Y95tFCsx0XrNPDYbW2vmvn2HeKtWC1zgYcfajPKCCw9TCocGilJMstC9eOZtNTwYqV4pZEbhZDdWZWvtnyiDn1G9aDqx4cMRFZMVGMQuXHuElA6wNl+xako9C0Kq+rOv2BxthFMFkP8ApScR/UDk3qJq0UAChQoUAChQoUAFWC67attMCjXSSNmZRyXNs/XlW9Gsg8LOPkweOhlKs2Hni2ZCASEaNvKFt3FZbjlt0VUXRLRjIxLRbcU4zzsT8PhT/UfSzLiUiAukzgOrWKWzsVW2RHPerJrgMO3BMy7ayhiHU8gAIPTvqH1fhwmHnSYs1kubNuFwRfIclXtdkbl3LMuH2XYcgYgb9wNTGgMIvGdrEgi1+SwvegmCDcdSCrZg89899MtOwTpEViUPG6uJBtMjC4AuGANsr8lXzCo0Z7E21tNzs57WJqe0Rgw8dyoaxIuRfp/rXHAaGA38J/yKN2HKp/Vy8LMiqzcIy72AVecgC/P7q6HluG2jFq2Rs3i0BUz8RWNgUUHPfnzCrXo3S+HZVWOVWAAAuQD7xVe8ImiHlSPZYZMTY5cnPVRweBkQWZDlzWPwrn7l8kjXXxqrvdQOmlYXGJJfYYNbfbkPNWYxt/I/smrfqQrCOTaW13Fr791OhJlnvRUV6I0DFNUVp/CGSOw5CDUpSGFAUUJ9EAnjID1iubaET0S+zV92aQVp2idvxK7o3TEGGth5WEb+UARlZt2fqNTkGPR/IYN1Z/CqBrxomR8Vwi2NkUWvY5X76Y4eJl8pG7CfhSXPqU6SNOfFqvlMo6zalxYhWG0hBB3EbjY2/pWWT3N7K3st3VfdU0K4SIEWIDe92NAImC9FtURFFegYoNUHrBotpGDoATaxXn6RU3RGgTKHJog/WiPsHurkugQTlHb/AI1fzRGnyFT8xjjdIR4aFWluFGwpsL2JHwyrlh9OwSW2JFN/V7jTTXPBtLhioYDjKcxzHoqjYfASR5Fb9Iz91LnZXKjTWxQGZIA6e+kJpCNmCB1LG9lBubDM1nUrW3qw/wCJp1qpG3jgcKbBHzItv66GCEaY0Jd2LDMkm/Lmd9V3FaLdN2Y9/ZWvTxBxxhUTjNDKfJFJxTBSaMr2iMj2Huq76q+FLH4Qqofho7j5qYlhbzUbyl7SOikaQ0J5y1GYbQwSRGz4rqbZchB5uis3jZayI9eg0dZxqt4Q2lxkeDmQlnDbMltnyVvu3Nu5LVo1Q1Radh0KFCkMFUrwmxbcSLe20sy35rqovV1qpeEDyYet/gtNdRPoedMJKZIcJHyquJYW33BJH5bVES40MpG4nn3dtS2paWxaKd6LKDzHM3AplpXVx48QIQVO2GaPPkFzY8x4pqrdCpWWnwf6ZMeHlMpvFERlyqCOToq9YfTWHkTJ1IOVibe41lerOEmfC4gLscE4Ia54ystmuBbmNONC6xLEmysmz0bN/iKuLIkizrhWBNmjt99e+pvQ0iIp2mQMTnZlINt3LVM+Vq+lH/Wv9tGNbwN0tv8A6x3Vo5pmShTui6aYKSqoDrcG/lJ/U1EeIczL7Sd9QXyzHLLf/gO6ibW8eePYA/pSUkPa32J7xPpX2076ldElY1ILKCTfyl5uuqX8rh5/4P0ovlj/ALn4P0ockCi0aF42nnr7S99DxxPPHtL31nra5H0n4f0pPyxPpPwfpStFUzRDi089faXvpLYxPPXtXvrPflifSfg/SiOuB9J+D9KLQUzQfHU89faXvoNjk89e0VnvywPn/g/Si+V/8/4f0otBTLfpGKORtraF7chW2Xrpl4oo+sO1f7qr3yu/nHs/pSDrXf649j9Ke5C2X2LCcIOce0vfUxgJ0SMKXXLpHPVF+VP86+yO6gutht9J+GhyQKLRoJxsfnr20hsdH6Re2qD8q29L+H9KI60n0vu/SlaHTL949H547aLx+Pz17aofyq/3D2Ug6080nuotCpl9OOj88dtEcfH547aoJ1oPpD2fpSTrMfSH2aLQUy9YrFROti4z6aiZIo75OD2VWxrMfSHsoNrHnnIez9Ke5CcW+xPtEnnDtFd9HmNH2tobiOTlqsfKEeefZ/Si+UQ9J7qNyEoMvR0hH54pD6Qj88VSDrF/P7qSNY/9w9hotFVIuE2JiO8r202LQ847arB1g/3D76T/AI9/uHso3IW1l6wulkjdHRwHQ3VrC6m1ja/RV20P4T4slxNh/uJ/7L/UdlYgunb/AOoew0Z08OWQ9hqXtZS3I9aKaFQWo2GmjwUK4htqQLmb7XFJumfURQrA3J6ql4QPIi63+Aq21UvCB5EXW/wFOPUT6HnfU1bY423ES2HNZqltcm2MVhJAbEh1JPIMhf8AGaidVcpcIx3v4wOkkZ3PbUx4RE4kDbwslivPcX/9ar+0XcLURf8AIy5Wu0ufP82Bf3W9VUOGM5EVoGop/wAk/XJ+UVS4Y+KvUKGugrGZgpQiytfK9/XTzg6UsVFFWMRBSzhrm/PnT3gqWFooVjAYY2tyUBhakNmi2KKFYyOHvmaHi/vrR9BeDOTEwRzrOiiRdoKVYkZnIkdVPf4QTfaY/Yfvrilr9PFtOXQ04U32MpOFoNDz9A7K1b+EE32mL2H76L+D832mL2H76XpHTe+VwpmV8FbdzWpAw1av/B+b7TF7Dd9GPA/N9pi9h++j0jpvfDgzMpOHvbo3UpMPY3Fap/CCb7TH7D99H/CCX7TH7DUvSOl98XCn5GU+KUo4bK3IL++tV/hDL9pj9hu+gPBDL9pj9hu+j0lpffDhZPIylcLbOi8UrWP4Qy/aY/Yai/hDL9pj9hqfpHS++HCyeRlHiuVuTfRDCVrH8IZftMfsN30X8IZftMfsNS9I6X3w4U/IyhsNc3oeL5W/eVaufA/L9pj9h++i/hBN9pj9h++j0jpvfHwp+Rk3itKeAk3rV/4PzfaY/Yfvoj4H5vtMfsP30ekdL74cKfkZR4ubHp30g4arvrnqW+j1iLyrJwpYDZBFtkA5366qwSuvFkhljug7Rm7TpjFoSd9EISKfcHQ4OroLGHi9GYTUiqUrYooVkYsRFE0ORNSRSuE0fFbqPwooEz2Poz6GL/xp+UUKPR30Uf3E/KKFSUOKqPhD8iL7zflFW6qh4RTxIfvN+WnHqJ9DztoW6zYdCLFMRiUNulY8vjU/4Q//AIyHlEikHmNjVcxbGLSOz9XxhWsf5yNo/i91WLwgn5iMc8qgdh31S6Ml9TlqM1sLMvM7jpzUd1V7DxZDqFWDVXI4xbbpXz5N7VDYcZVSJkwcAKIxCu5pDCqomziVpJWupFJIpUOzls0ezS7ULUBZturkzR6GR0NmTDuynmIDEGql8rcX6Y9i91WvQik6EAGZOGkAA+61Z/4nJ6N/Yburn8Dw4J8V5Ypvc+py+KZMsZQ2N9OxK/K3F+mPYvdRjWvGelbk+qvLu5KjI8FISPm33j6pHXmRYVftC6JhVLEoCAlzIF2iVbhEDBX2Ts7tob93JXpax6LTR3cOL+SRx6aOpzOtzRW8BrRi2ljVpTYuoIsvK1iN1amotle/SeWs60potVmiaMXIkUMEsV8sM0hNyzXvzWFrXyrRjXyv/IJYZLFLFFRtO6R7Xhsckd8cjsFChQr5o9QFChQooAUKSXHPXGTGIN7CtI4ckvZTE5JdWOKb42fYXKxYkKgPKx3d56AaGFxiyX2SDbfbkpoWkkV7rGyhmCrZuOFORDXyORF7bxcVpHBKM6mqoTkmuQjFxGMx3llYkkOA1srZyWG4A7PqbqrtJtxMgW8gchbO+a8pcG27ZDX6hQhwUciEks6SAWDE5Le+xffvve+fZSTERJsR8QhPpGux2ScxGpNgeKLk5ZDI1tcX6vl15E8x1j8WIkZzna1l5WYmyqOkkgUw0TjZONHMwMuyZFYDZDKbbWyP5GIHUVJzNJxWjziNhXlkjeBmvwfB2clSquwdTyEnK1iTzVHaK0LC7nERYiVyrsWyiAchGUhrRglCGvlYHinmq8ePEsL3Pn8vsJuTZWPDPnDgr5kmXP8A4pWWbNap4YPoMF1yfkSswC19H4Wv+tH6/k48/tsRs0WzXW1DZr0KMbOezQtXXZobNOgs4la5YgcVuo/CnRWuU68Vuo/CkFnrzAfRR/cX8ooUeDHzafdX4ChWRqdqpvhJa0cP32/LVyNUjwpn5mH/AMh/IaqPUUuhgOvSWxRYG21GrDLeVO73VI614oSx4O2fCSK2yOXcDn/ytR66YYkRzAE8GSrgZXR8jnycvbVdwmJ2ZIFlYbEG24O6+d1AHPcDKm+RK5os+q+b4zplbq3tUNCKntT4WELOwsZWLW6D+zUFGPiatIzfU6Uk0qiNUI5tSDXRhSCKQwgKAFGKMUAbtqOm1o3Drzx27bipQYBt3CEDPIC3JYDytwOdROo06jAYa5A4n9TUpNpeJd7DtFfHSjqeLNY0+bfY9K8e1bmL8Sa9+Fa2WWfrzvy76IYFtxkJFwdx5CD53OKjZ9aYhuN+rOmj6xyvlFEx5icq6YaPXS9ql86MnmwroTq4FgSTKx326N9uXpHZTppQOUVVtnHScgX99P730tdXp2+kmI57er9+q9PLooPnmzLl5Asz/sgyfl0lGu9h21Hz6zQr9YE837/eRrhFqlH9dmapCDQUCbkHrrKvDcfdyHeol5IiJdaGb6ONm6bH99FcvGsZJuj2evk/ffVqjhVclUADmAqP0xj3iKbCgghibqzHIiyqARnmec9Fa4dZilLZgxK/iyZ4pJXOb+hDjQ+Kfy5NkdH7/eVdo9UwfpJGP7/faa7nTUoz4MfW2k2JNqIK4UF23NcG+QHrFdsXphg/zcZePZN32X8sglR1XUA/eFaz1Guuo7V8qJUMPV2x3ovRccAIS/Gte/RkK4TRNtcAuSSbTBiLhRe8kQHLckWHMW821ddFYqR9oSqFI2CLAi+0t+Undu3+qnk8CuAGF7G46DuuCN289teRlnkhmfFdv7/I6oKLitvQj1cwOqDZ4Pg55NlI9kgo8ZsoBtnwjeu1Ijwj7ImaaxzkPFDABl40anlTycuUqDvp/Fg0VgwHGAIBJJsCQWGZ5dlewVww+i0UnNmG1dVJOyg5EVRlsg7h3ChZ4de/fl1K2sjtLPKkIGzI0k7WkaNCTGmyTay3sbAIDzsTuqN0NM8eJUJDiBE9o32omCgKvzcgO4AW2eph5tSWuGkpIo1WJlRm4RmdsgqRLtOATkGN1AJ3C5sbVE6B08xmsGfYMqxNDOfnAXS4Zb53B3jcVYGwyJ7cKnLTylS52ZypSIvw0D5vC/el/KlZcBWqeGYcTC/el/KlZcBXs+E/xY/X8nJqPbYi1Hal2o7V6ZgI2aMLSwKAFAWc2Fc514rdR+FOCK5zjit1H4UBZ61w/kL90fCipUPkr1D4UKwNxdUfwrfQQ/8AlP5DV4qj+FdD4tEbZCUXPNdGA99VHqTLoZoQCCCLg8h5euoxtX8OXDlMxyXOzyWuKkb0SmtqRgmzugAFhkKpSj4mrmDVO/X40ACgaMUKBiSKSRSzSTQAg0BRkULUhmsapavtLhIXMrBSgso5Mz+//wBqwQaqQDNrsek1z1JYjRsBUXIjJAva5zsL8lSfjknJED1ODcZjm6LV8pqPENU5yjGVJP5HfDT4qTaFQaJhTcg9dO0QDcAOq1ccPK5I2k2cr+VfPa3dlj66cV5eXNlk/Xk39TojCK6IFRWseJdI1KOEJdASTs3B3qHIIU9JFqlaIgHI5jmNLBkWPIpyVpdhZIuUWkVP/GJuAkZHvwc0asXVWNndBZHQ7L5Mc7dldsTpVvGSiTrcSqpRuDSNVy2lO1x3fpGV6soQWtYW5rZb+agYxzDsFej+vwbm+H5/+nP+nn7xXcfpQhQ5mMaySMEUBNooo2RZn4q3ILXbnArlLpSTgULYlBJsubIYgHsxCnhGuhsLXVRmas5Qcw6MhlQMY3WFhuFt1KGvwpL9vo/gD083frFTfTcpQs0ojZcPFJGuwo4Z2HGFmBJF8tlc6mdM6RaPDhgDwsmwqKAWIdt9l5bC59VShUG1wDbdfk6qFqjJrcUpRezkndf4Kjgmk1uIrV7HtIjLJfhInKvtKULC90cqd11IqLxelMRh5DA52zO58TmIAGd2aGXkDKA2z5wty1abVG6waNjniEcoJXbQgg2KsbqrqeRgWuD0VEM+OWdtx9V9vI0UJKCV80E5mJ2rlfJ4oQkZbxfaF789qjdM6fmWSPDww3nmDbBJukYG+aQZEKt16yQL0xk1nmwu1h8QoedNkQWU3xgPFRkFwA17BgL7ObZA0/0PoiVJuHlYHEyKDOw8lULC2HiBB4i7JHISSTy10cNQW7IlXb4/6Fd8kO9LYCPxVRiZivAgHxliisrBChkNxs8YMwItYhrWqJ1YGDxE/DR4pMTLGoUKgWNUAuA5iHlGzMAxuBtG1rmi8JEDFMM7fQRys091LKvzTiKR1AN1D25N5HNUBqxiosRNhThXWSWFojPIsRj+b8UZZ7nZGTS7GXP1GttPhc9JKe+uvyJlKp1Q68Mo4mG+9L+VKzACtQ8MnkYX70v5UrMa9bwj+LH6/k5NR/UYVqFHajtXpmAm1HajoUAERXOccVuo/CutInHFbqPwoA9ZoMhQpQoVznQCmel9HJiIXikF1cW6QeRhzEGxp5RGgDA9JYB4JXik8tDYnzhyOOgjOmimtU8JGr/DReMRi8sINwN8ke9l6SMyPWOWsmRr5g3B3HnreMrRzTVMdKaqLbz1n41alNVZt56z8aYIIUKFCgYKSaOgaAEUdA0KANw1PNtGQ7voj5Xk8vldFO4JCouOAB3X2rcW5PPvuSaa6nH/APmw3tbgje4uOXeOUV320ys8O434nKb7J3c5XLor4nJXFn82etH2UPDjyN+wbneHUADpuc6Qcc+XGh2frHa3Zm1hfmFcHePKzRWII8nm32PWy0lXQLYPDfmKZE7RzIFuTLrFQoQ8irHPjz5Zw3yueE6c7C/XQfHOCLtCovndr2XKxGYvy00kK8pgDDMcRgpDAHl336LclK3gWbDmxC5I55yF3npp7IeQWSOHxXlbbR5WsVYbunM9FdTikF+OuVr5jK/P21FYVNsHg+Av9YbDbtrLl5gKcvhZT6G+V7o2duTfu3dlYyxwvqMexYhW8lgeo3311pvhImAO1sX5NgWFrZDOnFYSSTpDBQoUKkAUz0xiViheRyFWMbZJ5Nkg391PKgdLaIkxMwEthhogGjQEkyzZ7LSjkRMiFzu1jyVvp1FzuTpIUny5EaNDS43/ADUjNBKM8Cud8Ot7rJIp3u+W0DuU7O+5Mpq5pVpmlWVODxEWws0d785Eic8bb1P9QakIMRIV+jsRlxmtc2GfVVaXR2IklOIS6YhLWMi7KSAgcJh2sovHvsbsVKg7TXIrvvixlGbSS6fD/RlVVRO6e0wuHVbgM77WypNhZULuzGxIUKM7A7wOWozQms2HeVIouD2ZdvYeIFVMiAM8boyghtlrg5g57qe6d0W8j4aaIqJcO7Nstmro6FJE6G3EH+XpphhdC4mSfDSYp0YYYzOrKgRneTioLDIKq+smrww036V7n63Pv9hSc9/LoQnhi8jDfel+CVmNad4Yvo8N96X8qVmNe34R/Fj9fyceo/qMFChQr0zAFChQoAFJl8k9RpVJl3HqNAHrShQoVznQChQoUAEaxrXvV7xXEbSD5ia7JzI294+jfcdF+atmqN0/ohcVC8L5bQ4rcqMPJYdR7acXTJlG0YYoqqyeUes1cp8K0TtHILOhIYdI5Rzg5EdBFU6fJm6z8a3MBFC9FQoGHQNFR0CEkUQFKtR2oGbfqUt9HQAHZJjI2ubfnT9ojb6dRzHZT1cufXURqfjIf8PhR5Y1PBlWUyKrC9xz5V0l0ZgGvtSob7/nlz+bMeeefEOz1V8bOH7s91rm+1nqRl6qJZMK53TKR0RJb476OXAOTcS2y5EXfbMjPrpvC+FWNYxMmygsvzy39ZvnSmxGHNv8wuQA+nX38bprnanfJP7Glo6NgHItwvr2BzWtv3b6IaOk9MRzWRcrW6eg9tc+Gw32hRmT9OvLb+boFGk2GAI8YU3/AN9cs75cbKj9yu/2DkOMPhHUgmW4vmNm18jlv6b9dPainmwxN/GF/wC9bfGgJcNcHxhcrf6652Fs86iWOUubT+wWiVoVEmTD/aF3EX4deXl30Zmw5AviFyFr8OoO++dj01HAl5P7D3IlaFRSy4cNteMr1cMtvj00W3h/tA/7176fAfx+wbkS1Q+uGKeLA4qSNirpDIyMN4YKSCK7w4rDqbidM+eVSOflNDGYrDSo0cksLI4KspkSxByIOdPHjlDIm4tpPyE2q6lOXGYyNSyNiXjL4MRnF8HGzO8pEqhlUHg9nZzK9RNW/QekXmEokRUkilaNwjFkJFiGViAcwRkd2dJx0mEmTg5ZIXS6nZMiWupup38lhQwE2EhXYikhVbsxAkTNmN2Ykm5JO8116jIsuPljqV+REVT6jTXTFTJCBh2VZHLWLA57KFtgEEFb2zIzChjTDVvTIm4GSI7IciOaFpC/HMbOWiJzIBTJhkyknmqcxmKw0q7LzRWvcESqpB85WBup6Rz01wcWDjcSCaNnVODRmljJRB9RQCAB6qeKUY4Njg93yE/auyseGLyMN96X8qVmNaR4WcXHImH4ORHs0t9hla1wu+xyrOK+h8KTWlin8fycWo9thUKFCvRMAUKFCgAUT7j1GjoWoA9ZUKFCuc6AUKFCgAUKFCgCi+EjQO2oxUY48YtMBntR79q3OmZ6ieYWw3GDjt1mvVbKDkcxWDa5aOihxk0cSBUBFl32uAcr8nRWkJdjOce5R6Op7gl5h2CrHqfoaGd3EsYYBQRmVzvb6pFXZG1me0L1tR1PwfoR7cn91czqfg/Qj25P7qLFRjVC9bE2p2D9D+OT+6i+R+D9D+OT+6ix0Y9ejvWvtqjg/Q/jk/upJ1Swnofxyf3UuQczIto0Ns1quI1Xwo3RD2n/ALqbR6u4Ytbgh7T99HIOZmfCGjEnVWotqzhfRD2n/url8m8N6Ie0/fRyAzQSnoocMeitKOreG9F+J/7qSdW8N6L8T/3UcgM44c/sUPGG/YFaN8m8N6L8T/3Uk6uYb0X4n76OQWzPBiW5/hQ8abn9wq/vq9h7fR/ifvrhJoKAf6Y7W76KXkFso5xLc9JMxq7poWDP5sdrd9Jm0PCNyDtbvo5AUgvSb1bn0bFfyB767pomHzB2nm66OQcyl0VXJdFxeYO099GdFReYO099HIOZTBR3q1y6NiH1B7++lrouLzB2nvp2Kio0KtkmjIreQO099cINHxkm6+899FjorNCrY2i4vM97d9NJ8DGCLL7zRYUV6jXf2VPHAx+b7z31K6oaLikxkKugZS2YJOdsxy9FFhRv1CiFHWBu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8" descr="data:image/jpeg;base64,/9j/4AAQSkZJRgABAQAAAQABAAD/2wCEAAkGBxQTEhQUEhQWFRQVFxQYFBQVFhUXFxUYFxQYFhQUFBUYHSggGBolHRQUITEhJSkrLi4uGB8zODMsNygtLisBCgoKDg0OGhAQGywlHiQsLCwsLi8rLSwsLCwsLC0tLCwsLCwsLCwrLCwtLCwsNC0sLCwsLCwsLDcsLDQrLywsOP/AABEIAJsBOAMBIgACEQEDEQH/xAAcAAAABwEBAAAAAAAAAAAAAAAAAQIEBQYHAwj/xABJEAACAQICBAgJCgQGAgMBAAABAgMAEQQhBQYSMRMiQVFhcZHRBxQyUlOBkqGxFiMzQlRyorLh8BdiwdIVJENjgpNzwjSD8SX/xAAaAQADAQEBAQAAAAAAAAAAAAAAAQIDBAUG/8QAMxEAAgIBAgQCCQMEAwAAAAAAAAECEQMEEhMhMUEFURUiMlJhcYGRsRQjNDNCweEGJKH/2gAMAwEAAhEDEQA/ANxprPpGJDZ5Y1PMzqPiac15+8I0KtiyWAKu0gBOakh729YPuppWJujeVx8RFxIhB3HbXPp30PH4vSp7a99eZdXNY3wgKkF4AfJJN4wfNPXbmFXrH6ZjWFZwWZG8koWOZ3bQAuKraTuIDWnTEpxmIKyvsiVtmzm1hllY7q0nwS6XMmEk4aW7LMyqXbPZ4NGtmd12NYzo5GlLGRkuSTtKbXvmSQ1WfVacR7UbEWdhsAG5JI2Tew6FrGGGSlZ7Oq12nyaVY4+0q7G44jSkKDjSLnuAIJPUBTRtZsON7n2TWBa6zrimjEMoUwtJtXJBvcDLq2TTPA6XmjOyZzcW+vcV1cBpWzw+Mux6Og07A5sJB67infjsfpE9pe+vNmN09KRnKR1NarvoSXbw8TEkkoCSeWpeMayWa549H6RPaXvo/HY/SJ7S99ZeBRhaXDHvNP8AG4/PT2h30fjaeevtDvrMNihs0cMN5p3jSeevtCkTaQiQXaRQOsf0rMrVT/CWzjDoY9oESA3W+WR5qHCg32bdJrPhgbF/wmlw6xYdshIB1gj+leaND6emsPnWPWb0/wAZp6a2T26sqrhpic2j0wMUnnr7QovG4/PT2h31hup2JaTDBmYsdp8yeY1NbNLhj3mseOR+kT2l76Lx2P0ie0vfWU7NDZpcMN5q3j8XpE9te+h49F6RPbXvrKNihsijhhvNX8dj9IntL302xWm4I8mlW++ynaNvVWYFBzmsz14llTGBlLquwuYJA5b7qNg956PGtuF88+y3dTrD6ew77pV9Z2fjXmXA6fmAykv151x0pp6cLlKw6jam8aJ3s9Uf4pD6aP8A7E76VFj4mNlljY8wdSewGsawLkxoTmSik9grqVo4Y95tFCsx0XrNPDYbW2vmvn2HeKtWC1zgYcfajPKCCw9TCocGilJMstC9eOZtNTwYqV4pZEbhZDdWZWvtnyiDn1G9aDqx4cMRFZMVGMQuXHuElA6wNl+xako9C0Kq+rOv2BxthFMFkP8ApScR/UDk3qJq0UAChQoUAChQoUAFWC67attMCjXSSNmZRyXNs/XlW9Gsg8LOPkweOhlKs2Hni2ZCASEaNvKFt3FZbjlt0VUXRLRjIxLRbcU4zzsT8PhT/UfSzLiUiAukzgOrWKWzsVW2RHPerJrgMO3BMy7ayhiHU8gAIPTvqH1fhwmHnSYs1kubNuFwRfIclXtdkbl3LMuH2XYcgYgb9wNTGgMIvGdrEgi1+SwvegmCDcdSCrZg89899MtOwTpEViUPG6uJBtMjC4AuGANsr8lXzCo0Z7E21tNzs57WJqe0Rgw8dyoaxIuRfp/rXHAaGA38J/yKN2HKp/Vy8LMiqzcIy72AVecgC/P7q6HluG2jFq2Rs3i0BUz8RWNgUUHPfnzCrXo3S+HZVWOVWAAAuQD7xVe8ImiHlSPZYZMTY5cnPVRweBkQWZDlzWPwrn7l8kjXXxqrvdQOmlYXGJJfYYNbfbkPNWYxt/I/smrfqQrCOTaW13Fr791OhJlnvRUV6I0DFNUVp/CGSOw5CDUpSGFAUUJ9EAnjID1iubaET0S+zV92aQVp2idvxK7o3TEGGth5WEb+UARlZt2fqNTkGPR/IYN1Z/CqBrxomR8Vwi2NkUWvY5X76Y4eJl8pG7CfhSXPqU6SNOfFqvlMo6zalxYhWG0hBB3EbjY2/pWWT3N7K3st3VfdU0K4SIEWIDe92NAImC9FtURFFegYoNUHrBotpGDoATaxXn6RU3RGgTKHJog/WiPsHurkugQTlHb/AI1fzRGnyFT8xjjdIR4aFWluFGwpsL2JHwyrlh9OwSW2JFN/V7jTTXPBtLhioYDjKcxzHoqjYfASR5Fb9Iz91LnZXKjTWxQGZIA6e+kJpCNmCB1LG9lBubDM1nUrW3qw/wCJp1qpG3jgcKbBHzItv66GCEaY0Jd2LDMkm/Lmd9V3FaLdN2Y9/ZWvTxBxxhUTjNDKfJFJxTBSaMr2iMj2Huq76q+FLH4Qqofho7j5qYlhbzUbyl7SOikaQ0J5y1GYbQwSRGz4rqbZchB5uis3jZayI9eg0dZxqt4Q2lxkeDmQlnDbMltnyVvu3Nu5LVo1Q1Radh0KFCkMFUrwmxbcSLe20sy35rqovV1qpeEDyYet/gtNdRPoedMJKZIcJHyquJYW33BJH5bVES40MpG4nn3dtS2paWxaKd6LKDzHM3AplpXVx48QIQVO2GaPPkFzY8x4pqrdCpWWnwf6ZMeHlMpvFERlyqCOToq9YfTWHkTJ1IOVibe41lerOEmfC4gLscE4Ia54ystmuBbmNONC6xLEmysmz0bN/iKuLIkizrhWBNmjt99e+pvQ0iIp2mQMTnZlINt3LVM+Vq+lH/Wv9tGNbwN0tv8A6x3Vo5pmShTui6aYKSqoDrcG/lJ/U1EeIczL7Sd9QXyzHLLf/gO6ibW8eePYA/pSUkPa32J7xPpX2076ldElY1ILKCTfyl5uuqX8rh5/4P0ovlj/ALn4P0ockCi0aF42nnr7S99DxxPPHtL31nra5H0n4f0pPyxPpPwfpStFUzRDi089faXvpLYxPPXtXvrPflifSfg/SiOuB9J+D9KLQUzQfHU89faXvoNjk89e0VnvywPn/g/Si+V/8/4f0otBTLfpGKORtraF7chW2Xrpl4oo+sO1f7qr3yu/nHs/pSDrXf649j9Ke5C2X2LCcIOce0vfUxgJ0SMKXXLpHPVF+VP86+yO6gutht9J+GhyQKLRoJxsfnr20hsdH6Re2qD8q29L+H9KI60n0vu/SlaHTL949H547aLx+Pz17aofyq/3D2Ug6080nuotCpl9OOj88dtEcfH547aoJ1oPpD2fpSTrMfSH2aLQUy9YrFROti4z6aiZIo75OD2VWxrMfSHsoNrHnnIez9Ke5CcW+xPtEnnDtFd9HmNH2tobiOTlqsfKEeefZ/Si+UQ9J7qNyEoMvR0hH54pD6Qj88VSDrF/P7qSNY/9w9hotFVIuE2JiO8r202LQ847arB1g/3D76T/AI9/uHso3IW1l6wulkjdHRwHQ3VrC6m1ja/RV20P4T4slxNh/uJ/7L/UdlYgunb/AOoew0Z08OWQ9hqXtZS3I9aKaFQWo2GmjwUK4htqQLmb7XFJumfURQrA3J6ql4QPIi63+Aq21UvCB5EXW/wFOPUT6HnfU1bY423ES2HNZqltcm2MVhJAbEh1JPIMhf8AGaidVcpcIx3v4wOkkZ3PbUx4RE4kDbwslivPcX/9ar+0XcLURf8AIy5Wu0ufP82Bf3W9VUOGM5EVoGop/wAk/XJ+UVS4Y+KvUKGugrGZgpQiytfK9/XTzg6UsVFFWMRBSzhrm/PnT3gqWFooVjAYY2tyUBhakNmi2KKFYyOHvmaHi/vrR9BeDOTEwRzrOiiRdoKVYkZnIkdVPf4QTfaY/Yfvrilr9PFtOXQ04U32MpOFoNDz9A7K1b+EE32mL2H76L+D832mL2H76XpHTe+VwpmV8FbdzWpAw1av/B+b7TF7Dd9GPA/N9pi9h++j0jpvfDgzMpOHvbo3UpMPY3Fap/CCb7TH7D99H/CCX7TH7DUvSOl98XCn5GU+KUo4bK3IL++tV/hDL9pj9hu+gPBDL9pj9hu+j0lpffDhZPIylcLbOi8UrWP4Qy/aY/Yai/hDL9pj9hqfpHS++HCyeRlHiuVuTfRDCVrH8IZftMfsN30X8IZftMfsNS9I6X3w4U/IyhsNc3oeL5W/eVaufA/L9pj9h++i/hBN9pj9h++j0jpvfHwp+Rk3itKeAk3rV/4PzfaY/Yfvoj4H5vtMfsP30ekdL74cKfkZR4ubHp30g4arvrnqW+j1iLyrJwpYDZBFtkA5366qwSuvFkhljug7Rm7TpjFoSd9EISKfcHQ4OroLGHi9GYTUiqUrYooVkYsRFE0ORNSRSuE0fFbqPwooEz2Poz6GL/xp+UUKPR30Uf3E/KKFSUOKqPhD8iL7zflFW6qh4RTxIfvN+WnHqJ9DztoW6zYdCLFMRiUNulY8vjU/4Q//AIyHlEikHmNjVcxbGLSOz9XxhWsf5yNo/i91WLwgn5iMc8qgdh31S6Ml9TlqM1sLMvM7jpzUd1V7DxZDqFWDVXI4xbbpXz5N7VDYcZVSJkwcAKIxCu5pDCqomziVpJWupFJIpUOzls0ezS7ULUBZturkzR6GR0NmTDuynmIDEGql8rcX6Y9i91WvQik6EAGZOGkAA+61Z/4nJ6N/Yburn8Dw4J8V5Ypvc+py+KZMsZQ2N9OxK/K3F+mPYvdRjWvGelbk+qvLu5KjI8FISPm33j6pHXmRYVftC6JhVLEoCAlzIF2iVbhEDBX2Ts7tob93JXpax6LTR3cOL+SRx6aOpzOtzRW8BrRi2ljVpTYuoIsvK1iN1amotle/SeWs60potVmiaMXIkUMEsV8sM0hNyzXvzWFrXyrRjXyv/IJYZLFLFFRtO6R7Xhsckd8cjsFChQr5o9QFChQooAUKSXHPXGTGIN7CtI4ckvZTE5JdWOKb42fYXKxYkKgPKx3d56AaGFxiyX2SDbfbkpoWkkV7rGyhmCrZuOFORDXyORF7bxcVpHBKM6mqoTkmuQjFxGMx3llYkkOA1srZyWG4A7PqbqrtJtxMgW8gchbO+a8pcG27ZDX6hQhwUciEks6SAWDE5Le+xffvve+fZSTERJsR8QhPpGux2ScxGpNgeKLk5ZDI1tcX6vl15E8x1j8WIkZzna1l5WYmyqOkkgUw0TjZONHMwMuyZFYDZDKbbWyP5GIHUVJzNJxWjziNhXlkjeBmvwfB2clSquwdTyEnK1iTzVHaK0LC7nERYiVyrsWyiAchGUhrRglCGvlYHinmq8ePEsL3Pn8vsJuTZWPDPnDgr5kmXP8A4pWWbNap4YPoMF1yfkSswC19H4Wv+tH6/k48/tsRs0WzXW1DZr0KMbOezQtXXZobNOgs4la5YgcVuo/CnRWuU68Vuo/CkFnrzAfRR/cX8ooUeDHzafdX4ChWRqdqpvhJa0cP32/LVyNUjwpn5mH/AMh/IaqPUUuhgOvSWxRYG21GrDLeVO73VI614oSx4O2fCSK2yOXcDn/ytR66YYkRzAE8GSrgZXR8jnycvbVdwmJ2ZIFlYbEG24O6+d1AHPcDKm+RK5os+q+b4zplbq3tUNCKntT4WELOwsZWLW6D+zUFGPiatIzfU6Uk0qiNUI5tSDXRhSCKQwgKAFGKMUAbtqOm1o3Drzx27bipQYBt3CEDPIC3JYDytwOdROo06jAYa5A4n9TUpNpeJd7DtFfHSjqeLNY0+bfY9K8e1bmL8Sa9+Fa2WWfrzvy76IYFtxkJFwdx5CD53OKjZ9aYhuN+rOmj6xyvlFEx5icq6YaPXS9ql86MnmwroTq4FgSTKx326N9uXpHZTppQOUVVtnHScgX99P730tdXp2+kmI57er9+q9PLooPnmzLl5Asz/sgyfl0lGu9h21Hz6zQr9YE837/eRrhFqlH9dmapCDQUCbkHrrKvDcfdyHeol5IiJdaGb6ONm6bH99FcvGsZJuj2evk/ffVqjhVclUADmAqP0xj3iKbCgghibqzHIiyqARnmec9Fa4dZilLZgxK/iyZ4pJXOb+hDjQ+Kfy5NkdH7/eVdo9UwfpJGP7/faa7nTUoz4MfW2k2JNqIK4UF23NcG+QHrFdsXphg/zcZePZN32X8sglR1XUA/eFaz1Guuo7V8qJUMPV2x3ovRccAIS/Gte/RkK4TRNtcAuSSbTBiLhRe8kQHLckWHMW821ddFYqR9oSqFI2CLAi+0t+Undu3+qnk8CuAGF7G46DuuCN289teRlnkhmfFdv7/I6oKLitvQj1cwOqDZ4Pg55NlI9kgo8ZsoBtnwjeu1Ijwj7ImaaxzkPFDABl40anlTycuUqDvp/Fg0VgwHGAIBJJsCQWGZ5dlewVww+i0UnNmG1dVJOyg5EVRlsg7h3ChZ4de/fl1K2sjtLPKkIGzI0k7WkaNCTGmyTay3sbAIDzsTuqN0NM8eJUJDiBE9o32omCgKvzcgO4AW2eph5tSWuGkpIo1WJlRm4RmdsgqRLtOATkGN1AJ3C5sbVE6B08xmsGfYMqxNDOfnAXS4Zb53B3jcVYGwyJ7cKnLTylS52ZypSIvw0D5vC/el/KlZcBWqeGYcTC/el/KlZcBXs+E/xY/X8nJqPbYi1Hal2o7V6ZgI2aMLSwKAFAWc2Fc514rdR+FOCK5zjit1H4UBZ61w/kL90fCipUPkr1D4UKwNxdUfwrfQQ/8AlP5DV4qj+FdD4tEbZCUXPNdGA99VHqTLoZoQCCCLg8h5euoxtX8OXDlMxyXOzyWuKkb0SmtqRgmzugAFhkKpSj4mrmDVO/X40ACgaMUKBiSKSRSzSTQAg0BRkULUhmsapavtLhIXMrBSgso5Mz+//wBqwQaqQDNrsek1z1JYjRsBUXIjJAva5zsL8lSfjknJED1ODcZjm6LV8pqPENU5yjGVJP5HfDT4qTaFQaJhTcg9dO0QDcAOq1ccPK5I2k2cr+VfPa3dlj66cV5eXNlk/Xk39TojCK6IFRWseJdI1KOEJdASTs3B3qHIIU9JFqlaIgHI5jmNLBkWPIpyVpdhZIuUWkVP/GJuAkZHvwc0asXVWNndBZHQ7L5Mc7dldsTpVvGSiTrcSqpRuDSNVy2lO1x3fpGV6soQWtYW5rZb+agYxzDsFej+vwbm+H5/+nP+nn7xXcfpQhQ5mMaySMEUBNooo2RZn4q3ILXbnArlLpSTgULYlBJsubIYgHsxCnhGuhsLXVRmas5Qcw6MhlQMY3WFhuFt1KGvwpL9vo/gD083frFTfTcpQs0ojZcPFJGuwo4Z2HGFmBJF8tlc6mdM6RaPDhgDwsmwqKAWIdt9l5bC59VShUG1wDbdfk6qFqjJrcUpRezkndf4Kjgmk1uIrV7HtIjLJfhInKvtKULC90cqd11IqLxelMRh5DA52zO58TmIAGd2aGXkDKA2z5wty1abVG6waNjniEcoJXbQgg2KsbqrqeRgWuD0VEM+OWdtx9V9vI0UJKCV80E5mJ2rlfJ4oQkZbxfaF789qjdM6fmWSPDww3nmDbBJukYG+aQZEKt16yQL0xk1nmwu1h8QoedNkQWU3xgPFRkFwA17BgL7ObZA0/0PoiVJuHlYHEyKDOw8lULC2HiBB4i7JHISSTy10cNQW7IlXb4/6Fd8kO9LYCPxVRiZivAgHxliisrBChkNxs8YMwItYhrWqJ1YGDxE/DR4pMTLGoUKgWNUAuA5iHlGzMAxuBtG1rmi8JEDFMM7fQRys091LKvzTiKR1AN1D25N5HNUBqxiosRNhThXWSWFojPIsRj+b8UZZ7nZGTS7GXP1GttPhc9JKe+uvyJlKp1Q68Mo4mG+9L+VKzACtQ8MnkYX70v5UrMa9bwj+LH6/k5NR/UYVqFHajtXpmAm1HajoUAERXOccVuo/CutInHFbqPwoA9ZoMhQpQoVznQCmel9HJiIXikF1cW6QeRhzEGxp5RGgDA9JYB4JXik8tDYnzhyOOgjOmimtU8JGr/DReMRi8sINwN8ke9l6SMyPWOWsmRr5g3B3HnreMrRzTVMdKaqLbz1n41alNVZt56z8aYIIUKFCgYKSaOgaAEUdA0KANw1PNtGQ7voj5Xk8vldFO4JCouOAB3X2rcW5PPvuSaa6nH/APmw3tbgje4uOXeOUV320ys8O434nKb7J3c5XLor4nJXFn82etH2UPDjyN+wbneHUADpuc6Qcc+XGh2frHa3Zm1hfmFcHePKzRWII8nm32PWy0lXQLYPDfmKZE7RzIFuTLrFQoQ8irHPjz5Zw3yueE6c7C/XQfHOCLtCovndr2XKxGYvy00kK8pgDDMcRgpDAHl336LclK3gWbDmxC5I55yF3npp7IeQWSOHxXlbbR5WsVYbunM9FdTikF+OuVr5jK/P21FYVNsHg+Av9YbDbtrLl5gKcvhZT6G+V7o2duTfu3dlYyxwvqMexYhW8lgeo3311pvhImAO1sX5NgWFrZDOnFYSSTpDBQoUKkAUz0xiViheRyFWMbZJ5Nkg391PKgdLaIkxMwEthhogGjQEkyzZ7LSjkRMiFzu1jyVvp1FzuTpIUny5EaNDS43/ADUjNBKM8Cud8Ot7rJIp3u+W0DuU7O+5Mpq5pVpmlWVODxEWws0d785Eic8bb1P9QakIMRIV+jsRlxmtc2GfVVaXR2IklOIS6YhLWMi7KSAgcJh2sovHvsbsVKg7TXIrvvixlGbSS6fD/RlVVRO6e0wuHVbgM77WypNhZULuzGxIUKM7A7wOWozQms2HeVIouD2ZdvYeIFVMiAM8boyghtlrg5g57qe6d0W8j4aaIqJcO7Nstmro6FJE6G3EH+XpphhdC4mSfDSYp0YYYzOrKgRneTioLDIKq+smrww036V7n63Pv9hSc9/LoQnhi8jDfel+CVmNad4Yvo8N96X8qVmNe34R/Fj9fyceo/qMFChQr0zAFChQoAFJl8k9RpVJl3HqNAHrShQoVznQChQoUAEaxrXvV7xXEbSD5ia7JzI294+jfcdF+atmqN0/ohcVC8L5bQ4rcqMPJYdR7acXTJlG0YYoqqyeUes1cp8K0TtHILOhIYdI5Rzg5EdBFU6fJm6z8a3MBFC9FQoGHQNFR0CEkUQFKtR2oGbfqUt9HQAHZJjI2ubfnT9ojb6dRzHZT1cufXURqfjIf8PhR5Y1PBlWUyKrC9xz5V0l0ZgGvtSob7/nlz+bMeeefEOz1V8bOH7s91rm+1nqRl6qJZMK53TKR0RJb476OXAOTcS2y5EXfbMjPrpvC+FWNYxMmygsvzy39ZvnSmxGHNv8wuQA+nX38bprnanfJP7Glo6NgHItwvr2BzWtv3b6IaOk9MRzWRcrW6eg9tc+Gw32hRmT9OvLb+boFGk2GAI8YU3/AN9cs75cbKj9yu/2DkOMPhHUgmW4vmNm18jlv6b9dPainmwxN/GF/wC9bfGgJcNcHxhcrf6652Fs86iWOUubT+wWiVoVEmTD/aF3EX4deXl30Zmw5AviFyFr8OoO++dj01HAl5P7D3IlaFRSy4cNteMr1cMtvj00W3h/tA/7176fAfx+wbkS1Q+uGKeLA4qSNirpDIyMN4YKSCK7w4rDqbidM+eVSOflNDGYrDSo0cksLI4KspkSxByIOdPHjlDIm4tpPyE2q6lOXGYyNSyNiXjL4MRnF8HGzO8pEqhlUHg9nZzK9RNW/QekXmEokRUkilaNwjFkJFiGViAcwRkd2dJx0mEmTg5ZIXS6nZMiWupup38lhQwE2EhXYikhVbsxAkTNmN2Ykm5JO8116jIsuPljqV+REVT6jTXTFTJCBh2VZHLWLA57KFtgEEFb2zIzChjTDVvTIm4GSI7IciOaFpC/HMbOWiJzIBTJhkyknmqcxmKw0q7LzRWvcESqpB85WBup6Rz01wcWDjcSCaNnVODRmljJRB9RQCAB6qeKUY4Njg93yE/auyseGLyMN96X8qVmNaR4WcXHImH4ORHs0t9hla1wu+xyrOK+h8KTWlin8fycWo9thUKFCvRMAUKFCgAUT7j1GjoWoA9ZUKFCuc6AUKFCgAUKFCgCi+EjQO2oxUY48YtMBntR79q3OmZ6ieYWw3GDjt1mvVbKDkcxWDa5aOihxk0cSBUBFl32uAcr8nRWkJdjOce5R6Op7gl5h2CrHqfoaGd3EsYYBQRmVzvb6pFXZG1me0L1tR1PwfoR7cn91czqfg/Qj25P7qLFRjVC9bE2p2D9D+OT+6i+R+D9D+OT+6ix0Y9ejvWvtqjg/Q/jk/upJ1Swnofxyf3UuQczIto0Ns1quI1Xwo3RD2n/ALqbR6u4Ytbgh7T99HIOZmfCGjEnVWotqzhfRD2n/url8m8N6Ie0/fRyAzQSnoocMeitKOreG9F+J/7qSdW8N6L8T/3UcgM44c/sUPGG/YFaN8m8N6L8T/3Uk6uYb0X4n76OQWzPBiW5/hQ8abn9wq/vq9h7fR/ifvrhJoKAf6Y7W76KXkFso5xLc9JMxq7poWDP5sdrd9Jm0PCNyDtbvo5AUgvSb1bn0bFfyB767pomHzB2nm66OQcyl0VXJdFxeYO099GdFReYO099HIOZTBR3q1y6NiH1B7++lrouLzB2nvp2Kio0KtkmjIreQO099cINHxkm6+899FjorNCrY2i4vM97d9NJ8DGCLL7zRYUV6jXf2VPHAx+b7z31K6oaLikxkKugZS2YJOdsxy9FFhRv1CiFHWBu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10" descr="data:image/jpeg;base64,/9j/4AAQSkZJRgABAQAAAQABAAD/2wCEAAkGBxQTEhQUEhQWFRQVFxQYFBQVFhUXFxUYFxQYFhQUFBUYHSggGBolHRQUITEhJSkrLi4uGB8zODMsNygtLisBCgoKDg0OGhAQGywlHiQsLCwsLi8rLSwsLCwsLC0tLCwsLCwsLCwrLCwtLCwsNC0sLCwsLCwsLDcsLDQrLywsOP/AABEIAJsBOAMBIgACEQEDEQH/xAAcAAAABwEBAAAAAAAAAAAAAAAAAQIEBQYHAwj/xABJEAACAQICBAgJCgQGAgMBAAABAgMAEQQhBQYSMRMiQVFhcZHRBxQyUlOBkqGxFiMzQlRyorLh8BdiwdIVJENjgpNzwjSD8SX/xAAaAQADAQEBAQAAAAAAAAAAAAAAAQIDBAUG/8QAMxEAAgIBAgQCCQMEAwAAAAAAAAECEQMEEhMhMUEFURUiMlJhcYGRsRQjNDNCweEGJKH/2gAMAwEAAhEDEQA/ANxprPpGJDZ5Y1PMzqPiac15+8I0KtiyWAKu0gBOakh729YPuppWJujeVx8RFxIhB3HbXPp30PH4vSp7a99eZdXNY3wgKkF4AfJJN4wfNPXbmFXrH6ZjWFZwWZG8koWOZ3bQAuKraTuIDWnTEpxmIKyvsiVtmzm1hllY7q0nwS6XMmEk4aW7LMyqXbPZ4NGtmd12NYzo5GlLGRkuSTtKbXvmSQ1WfVacR7UbEWdhsAG5JI2Tew6FrGGGSlZ7Oq12nyaVY4+0q7G44jSkKDjSLnuAIJPUBTRtZsON7n2TWBa6zrimjEMoUwtJtXJBvcDLq2TTPA6XmjOyZzcW+vcV1cBpWzw+Mux6Og07A5sJB67infjsfpE9pe+vNmN09KRnKR1NarvoSXbw8TEkkoCSeWpeMayWa549H6RPaXvo/HY/SJ7S99ZeBRhaXDHvNP8AG4/PT2h30fjaeevtDvrMNihs0cMN5p3jSeevtCkTaQiQXaRQOsf0rMrVT/CWzjDoY9oESA3W+WR5qHCg32bdJrPhgbF/wmlw6xYdshIB1gj+leaND6emsPnWPWb0/wAZp6a2T26sqrhpic2j0wMUnnr7QovG4/PT2h31hup2JaTDBmYsdp8yeY1NbNLhj3mseOR+kT2l76Lx2P0ie0vfWU7NDZpcMN5q3j8XpE9te+h49F6RPbXvrKNihsijhhvNX8dj9IntL302xWm4I8mlW++ynaNvVWYFBzmsz14llTGBlLquwuYJA5b7qNg956PGtuF88+y3dTrD6ew77pV9Z2fjXmXA6fmAykv151x0pp6cLlKw6jam8aJ3s9Uf4pD6aP8A7E76VFj4mNlljY8wdSewGsawLkxoTmSik9grqVo4Y95tFCsx0XrNPDYbW2vmvn2HeKtWC1zgYcfajPKCCw9TCocGilJMstC9eOZtNTwYqV4pZEbhZDdWZWvtnyiDn1G9aDqx4cMRFZMVGMQuXHuElA6wNl+xako9C0Kq+rOv2BxthFMFkP8ApScR/UDk3qJq0UAChQoUAChQoUAFWC67attMCjXSSNmZRyXNs/XlW9Gsg8LOPkweOhlKs2Hni2ZCASEaNvKFt3FZbjlt0VUXRLRjIxLRbcU4zzsT8PhT/UfSzLiUiAukzgOrWKWzsVW2RHPerJrgMO3BMy7ayhiHU8gAIPTvqH1fhwmHnSYs1kubNuFwRfIclXtdkbl3LMuH2XYcgYgb9wNTGgMIvGdrEgi1+SwvegmCDcdSCrZg89899MtOwTpEViUPG6uJBtMjC4AuGANsr8lXzCo0Z7E21tNzs57WJqe0Rgw8dyoaxIuRfp/rXHAaGA38J/yKN2HKp/Vy8LMiqzcIy72AVecgC/P7q6HluG2jFq2Rs3i0BUz8RWNgUUHPfnzCrXo3S+HZVWOVWAAAuQD7xVe8ImiHlSPZYZMTY5cnPVRweBkQWZDlzWPwrn7l8kjXXxqrvdQOmlYXGJJfYYNbfbkPNWYxt/I/smrfqQrCOTaW13Fr791OhJlnvRUV6I0DFNUVp/CGSOw5CDUpSGFAUUJ9EAnjID1iubaET0S+zV92aQVp2idvxK7o3TEGGth5WEb+UARlZt2fqNTkGPR/IYN1Z/CqBrxomR8Vwi2NkUWvY5X76Y4eJl8pG7CfhSXPqU6SNOfFqvlMo6zalxYhWG0hBB3EbjY2/pWWT3N7K3st3VfdU0K4SIEWIDe92NAImC9FtURFFegYoNUHrBotpGDoATaxXn6RU3RGgTKHJog/WiPsHurkugQTlHb/AI1fzRGnyFT8xjjdIR4aFWluFGwpsL2JHwyrlh9OwSW2JFN/V7jTTXPBtLhioYDjKcxzHoqjYfASR5Fb9Iz91LnZXKjTWxQGZIA6e+kJpCNmCB1LG9lBubDM1nUrW3qw/wCJp1qpG3jgcKbBHzItv66GCEaY0Jd2LDMkm/Lmd9V3FaLdN2Y9/ZWvTxBxxhUTjNDKfJFJxTBSaMr2iMj2Huq76q+FLH4Qqofho7j5qYlhbzUbyl7SOikaQ0J5y1GYbQwSRGz4rqbZchB5uis3jZayI9eg0dZxqt4Q2lxkeDmQlnDbMltnyVvu3Nu5LVo1Q1Radh0KFCkMFUrwmxbcSLe20sy35rqovV1qpeEDyYet/gtNdRPoedMJKZIcJHyquJYW33BJH5bVES40MpG4nn3dtS2paWxaKd6LKDzHM3AplpXVx48QIQVO2GaPPkFzY8x4pqrdCpWWnwf6ZMeHlMpvFERlyqCOToq9YfTWHkTJ1IOVibe41lerOEmfC4gLscE4Ia54ystmuBbmNONC6xLEmysmz0bN/iKuLIkizrhWBNmjt99e+pvQ0iIp2mQMTnZlINt3LVM+Vq+lH/Wv9tGNbwN0tv8A6x3Vo5pmShTui6aYKSqoDrcG/lJ/U1EeIczL7Sd9QXyzHLLf/gO6ibW8eePYA/pSUkPa32J7xPpX2076ldElY1ILKCTfyl5uuqX8rh5/4P0ovlj/ALn4P0ockCi0aF42nnr7S99DxxPPHtL31nra5H0n4f0pPyxPpPwfpStFUzRDi089faXvpLYxPPXtXvrPflifSfg/SiOuB9J+D9KLQUzQfHU89faXvoNjk89e0VnvywPn/g/Si+V/8/4f0otBTLfpGKORtraF7chW2Xrpl4oo+sO1f7qr3yu/nHs/pSDrXf649j9Ke5C2X2LCcIOce0vfUxgJ0SMKXXLpHPVF+VP86+yO6gutht9J+GhyQKLRoJxsfnr20hsdH6Re2qD8q29L+H9KI60n0vu/SlaHTL949H547aLx+Pz17aofyq/3D2Ug6080nuotCpl9OOj88dtEcfH547aoJ1oPpD2fpSTrMfSH2aLQUy9YrFROti4z6aiZIo75OD2VWxrMfSHsoNrHnnIez9Ke5CcW+xPtEnnDtFd9HmNH2tobiOTlqsfKEeefZ/Si+UQ9J7qNyEoMvR0hH54pD6Qj88VSDrF/P7qSNY/9w9hotFVIuE2JiO8r202LQ847arB1g/3D76T/AI9/uHso3IW1l6wulkjdHRwHQ3VrC6m1ja/RV20P4T4slxNh/uJ/7L/UdlYgunb/AOoew0Z08OWQ9hqXtZS3I9aKaFQWo2GmjwUK4htqQLmb7XFJumfURQrA3J6ql4QPIi63+Aq21UvCB5EXW/wFOPUT6HnfU1bY423ES2HNZqltcm2MVhJAbEh1JPIMhf8AGaidVcpcIx3v4wOkkZ3PbUx4RE4kDbwslivPcX/9ar+0XcLURf8AIy5Wu0ufP82Bf3W9VUOGM5EVoGop/wAk/XJ+UVS4Y+KvUKGugrGZgpQiytfK9/XTzg6UsVFFWMRBSzhrm/PnT3gqWFooVjAYY2tyUBhakNmi2KKFYyOHvmaHi/vrR9BeDOTEwRzrOiiRdoKVYkZnIkdVPf4QTfaY/Yfvrilr9PFtOXQ04U32MpOFoNDz9A7K1b+EE32mL2H76L+D832mL2H76XpHTe+VwpmV8FbdzWpAw1av/B+b7TF7Dd9GPA/N9pi9h++j0jpvfDgzMpOHvbo3UpMPY3Fap/CCb7TH7D99H/CCX7TH7DUvSOl98XCn5GU+KUo4bK3IL++tV/hDL9pj9hu+gPBDL9pj9hu+j0lpffDhZPIylcLbOi8UrWP4Qy/aY/Yai/hDL9pj9hqfpHS++HCyeRlHiuVuTfRDCVrH8IZftMfsN30X8IZftMfsNS9I6X3w4U/IyhsNc3oeL5W/eVaufA/L9pj9h++i/hBN9pj9h++j0jpvfHwp+Rk3itKeAk3rV/4PzfaY/Yfvoj4H5vtMfsP30ekdL74cKfkZR4ubHp30g4arvrnqW+j1iLyrJwpYDZBFtkA5366qwSuvFkhljug7Rm7TpjFoSd9EISKfcHQ4OroLGHi9GYTUiqUrYooVkYsRFE0ORNSRSuE0fFbqPwooEz2Poz6GL/xp+UUKPR30Uf3E/KKFSUOKqPhD8iL7zflFW6qh4RTxIfvN+WnHqJ9DztoW6zYdCLFMRiUNulY8vjU/4Q//AIyHlEikHmNjVcxbGLSOz9XxhWsf5yNo/i91WLwgn5iMc8qgdh31S6Ml9TlqM1sLMvM7jpzUd1V7DxZDqFWDVXI4xbbpXz5N7VDYcZVSJkwcAKIxCu5pDCqomziVpJWupFJIpUOzls0ezS7ULUBZturkzR6GR0NmTDuynmIDEGql8rcX6Y9i91WvQik6EAGZOGkAA+61Z/4nJ6N/Yburn8Dw4J8V5Ypvc+py+KZMsZQ2N9OxK/K3F+mPYvdRjWvGelbk+qvLu5KjI8FISPm33j6pHXmRYVftC6JhVLEoCAlzIF2iVbhEDBX2Ts7tob93JXpax6LTR3cOL+SRx6aOpzOtzRW8BrRi2ljVpTYuoIsvK1iN1amotle/SeWs60potVmiaMXIkUMEsV8sM0hNyzXvzWFrXyrRjXyv/IJYZLFLFFRtO6R7Xhsckd8cjsFChQr5o9QFChQooAUKSXHPXGTGIN7CtI4ckvZTE5JdWOKb42fYXKxYkKgPKx3d56AaGFxiyX2SDbfbkpoWkkV7rGyhmCrZuOFORDXyORF7bxcVpHBKM6mqoTkmuQjFxGMx3llYkkOA1srZyWG4A7PqbqrtJtxMgW8gchbO+a8pcG27ZDX6hQhwUciEks6SAWDE5Le+xffvve+fZSTERJsR8QhPpGux2ScxGpNgeKLk5ZDI1tcX6vl15E8x1j8WIkZzna1l5WYmyqOkkgUw0TjZONHMwMuyZFYDZDKbbWyP5GIHUVJzNJxWjziNhXlkjeBmvwfB2clSquwdTyEnK1iTzVHaK0LC7nERYiVyrsWyiAchGUhrRglCGvlYHinmq8ePEsL3Pn8vsJuTZWPDPnDgr5kmXP8A4pWWbNap4YPoMF1yfkSswC19H4Wv+tH6/k48/tsRs0WzXW1DZr0KMbOezQtXXZobNOgs4la5YgcVuo/CnRWuU68Vuo/CkFnrzAfRR/cX8ooUeDHzafdX4ChWRqdqpvhJa0cP32/LVyNUjwpn5mH/AMh/IaqPUUuhgOvSWxRYG21GrDLeVO73VI614oSx4O2fCSK2yOXcDn/ytR66YYkRzAE8GSrgZXR8jnycvbVdwmJ2ZIFlYbEG24O6+d1AHPcDKm+RK5os+q+b4zplbq3tUNCKntT4WELOwsZWLW6D+zUFGPiatIzfU6Uk0qiNUI5tSDXRhSCKQwgKAFGKMUAbtqOm1o3Drzx27bipQYBt3CEDPIC3JYDytwOdROo06jAYa5A4n9TUpNpeJd7DtFfHSjqeLNY0+bfY9K8e1bmL8Sa9+Fa2WWfrzvy76IYFtxkJFwdx5CD53OKjZ9aYhuN+rOmj6xyvlFEx5icq6YaPXS9ql86MnmwroTq4FgSTKx326N9uXpHZTppQOUVVtnHScgX99P730tdXp2+kmI57er9+q9PLooPnmzLl5Asz/sgyfl0lGu9h21Hz6zQr9YE837/eRrhFqlH9dmapCDQUCbkHrrKvDcfdyHeol5IiJdaGb6ONm6bH99FcvGsZJuj2evk/ffVqjhVclUADmAqP0xj3iKbCgghibqzHIiyqARnmec9Fa4dZilLZgxK/iyZ4pJXOb+hDjQ+Kfy5NkdH7/eVdo9UwfpJGP7/faa7nTUoz4MfW2k2JNqIK4UF23NcG+QHrFdsXphg/zcZePZN32X8sglR1XUA/eFaz1Guuo7V8qJUMPV2x3ovRccAIS/Gte/RkK4TRNtcAuSSbTBiLhRe8kQHLckWHMW821ddFYqR9oSqFI2CLAi+0t+Undu3+qnk8CuAGF7G46DuuCN289teRlnkhmfFdv7/I6oKLitvQj1cwOqDZ4Pg55NlI9kgo8ZsoBtnwjeu1Ijwj7ImaaxzkPFDABl40anlTycuUqDvp/Fg0VgwHGAIBJJsCQWGZ5dlewVww+i0UnNmG1dVJOyg5EVRlsg7h3ChZ4de/fl1K2sjtLPKkIGzI0k7WkaNCTGmyTay3sbAIDzsTuqN0NM8eJUJDiBE9o32omCgKvzcgO4AW2eph5tSWuGkpIo1WJlRm4RmdsgqRLtOATkGN1AJ3C5sbVE6B08xmsGfYMqxNDOfnAXS4Zb53B3jcVYGwyJ7cKnLTylS52ZypSIvw0D5vC/el/KlZcBWqeGYcTC/el/KlZcBXs+E/xY/X8nJqPbYi1Hal2o7V6ZgI2aMLSwKAFAWc2Fc514rdR+FOCK5zjit1H4UBZ61w/kL90fCipUPkr1D4UKwNxdUfwrfQQ/8AlP5DV4qj+FdD4tEbZCUXPNdGA99VHqTLoZoQCCCLg8h5euoxtX8OXDlMxyXOzyWuKkb0SmtqRgmzugAFhkKpSj4mrmDVO/X40ACgaMUKBiSKSRSzSTQAg0BRkULUhmsapavtLhIXMrBSgso5Mz+//wBqwQaqQDNrsek1z1JYjRsBUXIjJAva5zsL8lSfjknJED1ODcZjm6LV8pqPENU5yjGVJP5HfDT4qTaFQaJhTcg9dO0QDcAOq1ccPK5I2k2cr+VfPa3dlj66cV5eXNlk/Xk39TojCK6IFRWseJdI1KOEJdASTs3B3qHIIU9JFqlaIgHI5jmNLBkWPIpyVpdhZIuUWkVP/GJuAkZHvwc0asXVWNndBZHQ7L5Mc7dldsTpVvGSiTrcSqpRuDSNVy2lO1x3fpGV6soQWtYW5rZb+agYxzDsFej+vwbm+H5/+nP+nn7xXcfpQhQ5mMaySMEUBNooo2RZn4q3ILXbnArlLpSTgULYlBJsubIYgHsxCnhGuhsLXVRmas5Qcw6MhlQMY3WFhuFt1KGvwpL9vo/gD083frFTfTcpQs0ojZcPFJGuwo4Z2HGFmBJF8tlc6mdM6RaPDhgDwsmwqKAWIdt9l5bC59VShUG1wDbdfk6qFqjJrcUpRezkndf4Kjgmk1uIrV7HtIjLJfhInKvtKULC90cqd11IqLxelMRh5DA52zO58TmIAGd2aGXkDKA2z5wty1abVG6waNjniEcoJXbQgg2KsbqrqeRgWuD0VEM+OWdtx9V9vI0UJKCV80E5mJ2rlfJ4oQkZbxfaF789qjdM6fmWSPDww3nmDbBJukYG+aQZEKt16yQL0xk1nmwu1h8QoedNkQWU3xgPFRkFwA17BgL7ObZA0/0PoiVJuHlYHEyKDOw8lULC2HiBB4i7JHISSTy10cNQW7IlXb4/6Fd8kO9LYCPxVRiZivAgHxliisrBChkNxs8YMwItYhrWqJ1YGDxE/DR4pMTLGoUKgWNUAuA5iHlGzMAxuBtG1rmi8JEDFMM7fQRys091LKvzTiKR1AN1D25N5HNUBqxiosRNhThXWSWFojPIsRj+b8UZZ7nZGTS7GXP1GttPhc9JKe+uvyJlKp1Q68Mo4mG+9L+VKzACtQ8MnkYX70v5UrMa9bwj+LH6/k5NR/UYVqFHajtXpmAm1HajoUAERXOccVuo/CutInHFbqPwoA9ZoMhQpQoVznQCmel9HJiIXikF1cW6QeRhzEGxp5RGgDA9JYB4JXik8tDYnzhyOOgjOmimtU8JGr/DReMRi8sINwN8ke9l6SMyPWOWsmRr5g3B3HnreMrRzTVMdKaqLbz1n41alNVZt56z8aYIIUKFCgYKSaOgaAEUdA0KANw1PNtGQ7voj5Xk8vldFO4JCouOAB3X2rcW5PPvuSaa6nH/APmw3tbgje4uOXeOUV320ys8O434nKb7J3c5XLor4nJXFn82etH2UPDjyN+wbneHUADpuc6Qcc+XGh2frHa3Zm1hfmFcHePKzRWII8nm32PWy0lXQLYPDfmKZE7RzIFuTLrFQoQ8irHPjz5Zw3yueE6c7C/XQfHOCLtCovndr2XKxGYvy00kK8pgDDMcRgpDAHl336LclK3gWbDmxC5I55yF3npp7IeQWSOHxXlbbR5WsVYbunM9FdTikF+OuVr5jK/P21FYVNsHg+Av9YbDbtrLl5gKcvhZT6G+V7o2duTfu3dlYyxwvqMexYhW8lgeo3311pvhImAO1sX5NgWFrZDOnFYSSTpDBQoUKkAUz0xiViheRyFWMbZJ5Nkg391PKgdLaIkxMwEthhogGjQEkyzZ7LSjkRMiFzu1jyVvp1FzuTpIUny5EaNDS43/ADUjNBKM8Cud8Ot7rJIp3u+W0DuU7O+5Mpq5pVpmlWVODxEWws0d785Eic8bb1P9QakIMRIV+jsRlxmtc2GfVVaXR2IklOIS6YhLWMi7KSAgcJh2sovHvsbsVKg7TXIrvvixlGbSS6fD/RlVVRO6e0wuHVbgM77WypNhZULuzGxIUKM7A7wOWozQms2HeVIouD2ZdvYeIFVMiAM8boyghtlrg5g57qe6d0W8j4aaIqJcO7Nstmro6FJE6G3EH+XpphhdC4mSfDSYp0YYYzOrKgRneTioLDIKq+smrww036V7n63Pv9hSc9/LoQnhi8jDfel+CVmNad4Yvo8N96X8qVmNe34R/Fj9fyceo/qMFChQr0zAFChQoAFJl8k9RpVJl3HqNAHrShQoVznQChQoUAEaxrXvV7xXEbSD5ia7JzI294+jfcdF+atmqN0/ohcVC8L5bQ4rcqMPJYdR7acXTJlG0YYoqqyeUes1cp8K0TtHILOhIYdI5Rzg5EdBFU6fJm6z8a3MBFC9FQoGHQNFR0CEkUQFKtR2oGbfqUt9HQAHZJjI2ubfnT9ojb6dRzHZT1cufXURqfjIf8PhR5Y1PBlWUyKrC9xz5V0l0ZgGvtSob7/nlz+bMeeefEOz1V8bOH7s91rm+1nqRl6qJZMK53TKR0RJb476OXAOTcS2y5EXfbMjPrpvC+FWNYxMmygsvzy39ZvnSmxGHNv8wuQA+nX38bprnanfJP7Glo6NgHItwvr2BzWtv3b6IaOk9MRzWRcrW6eg9tc+Gw32hRmT9OvLb+boFGk2GAI8YU3/AN9cs75cbKj9yu/2DkOMPhHUgmW4vmNm18jlv6b9dPainmwxN/GF/wC9bfGgJcNcHxhcrf6652Fs86iWOUubT+wWiVoVEmTD/aF3EX4deXl30Zmw5AviFyFr8OoO++dj01HAl5P7D3IlaFRSy4cNteMr1cMtvj00W3h/tA/7176fAfx+wbkS1Q+uGKeLA4qSNirpDIyMN4YKSCK7w4rDqbidM+eVSOflNDGYrDSo0cksLI4KspkSxByIOdPHjlDIm4tpPyE2q6lOXGYyNSyNiXjL4MRnF8HGzO8pEqhlUHg9nZzK9RNW/QekXmEokRUkilaNwjFkJFiGViAcwRkd2dJx0mEmTg5ZIXS6nZMiWupup38lhQwE2EhXYikhVbsxAkTNmN2Ykm5JO8116jIsuPljqV+REVT6jTXTFTJCBh2VZHLWLA57KFtgEEFb2zIzChjTDVvTIm4GSI7IciOaFpC/HMbOWiJzIBTJhkyknmqcxmKw0q7LzRWvcESqpB85WBup6Rz01wcWDjcSCaNnVODRmljJRB9RQCAB6qeKUY4Njg93yE/auyseGLyMN96X8qVmNaR4WcXHImH4ORHs0t9hla1wu+xyrOK+h8KTWlin8fycWo9thUKFCvRMAUKFCgAUT7j1GjoWoA9ZUKFCuc6AUKFCgAUKFCgCi+EjQO2oxUY48YtMBntR79q3OmZ6ieYWw3GDjt1mvVbKDkcxWDa5aOihxk0cSBUBFl32uAcr8nRWkJdjOce5R6Op7gl5h2CrHqfoaGd3EsYYBQRmVzvb6pFXZG1me0L1tR1PwfoR7cn91czqfg/Qj25P7qLFRjVC9bE2p2D9D+OT+6i+R+D9D+OT+6ix0Y9ejvWvtqjg/Q/jk/upJ1Swnofxyf3UuQczIto0Ns1quI1Xwo3RD2n/ALqbR6u4Ytbgh7T99HIOZmfCGjEnVWotqzhfRD2n/url8m8N6Ie0/fRyAzQSnoocMeitKOreG9F+J/7qSdW8N6L8T/3UcgM44c/sUPGG/YFaN8m8N6L8T/3Uk6uYb0X4n76OQWzPBiW5/hQ8abn9wq/vq9h7fR/ifvrhJoKAf6Y7W76KXkFso5xLc9JMxq7poWDP5sdrd9Jm0PCNyDtbvo5AUgvSb1bn0bFfyB767pomHzB2nm66OQcyl0VXJdFxeYO099GdFReYO099HIOZTBR3q1y6NiH1B7++lrouLzB2nvp2Kio0KtkmjIreQO099cINHxkm6+899FjorNCrY2i4vM97d9NJ8DGCLL7zRYUV6jXf2VPHAx+b7z31K6oaLikxkKugZS2YJOdsxy9FFhRv1CiFHWBuf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780728" y="548680"/>
            <a:ext cx="81837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Amperios – Hora  ( Ah)</a:t>
            </a:r>
          </a:p>
          <a:p>
            <a:r>
              <a:rPr lang="es-PE" dirty="0" smtClean="0"/>
              <a:t>El </a:t>
            </a:r>
            <a:r>
              <a:rPr lang="es-PE" dirty="0"/>
              <a:t>máximo valor de corriente que </a:t>
            </a:r>
            <a:r>
              <a:rPr lang="es-PE" dirty="0" smtClean="0"/>
              <a:t>puede </a:t>
            </a:r>
            <a:r>
              <a:rPr lang="es-PE" dirty="0"/>
              <a:t>entregar a una carga fija, </a:t>
            </a:r>
            <a:r>
              <a:rPr lang="es-PE" dirty="0" smtClean="0"/>
              <a:t>en </a:t>
            </a:r>
            <a:r>
              <a:rPr lang="es-PE" dirty="0"/>
              <a:t>forma</a:t>
            </a:r>
          </a:p>
          <a:p>
            <a:r>
              <a:rPr lang="es-PE" dirty="0"/>
              <a:t>continua, durante un determinado número de horas de descarga</a:t>
            </a:r>
            <a:r>
              <a:rPr lang="es-PE" dirty="0" smtClean="0"/>
              <a:t>.</a:t>
            </a:r>
          </a:p>
          <a:p>
            <a:r>
              <a:rPr lang="es-PE" dirty="0" smtClean="0"/>
              <a:t>Ejemplo : Baterías  de 60 Ah,  75 Ah, 130 Ah, 230 Ah, a 12 V y 600Ah, 1200 Ah a 2V</a:t>
            </a:r>
          </a:p>
          <a:p>
            <a:endParaRPr lang="es-PE" b="1" dirty="0" smtClean="0"/>
          </a:p>
          <a:p>
            <a:r>
              <a:rPr lang="es-PE" b="1" dirty="0" smtClean="0"/>
              <a:t>Régimen de carga (o descarga ) </a:t>
            </a:r>
          </a:p>
          <a:p>
            <a:r>
              <a:rPr lang="es-PE" dirty="0" smtClean="0"/>
              <a:t>Es la capacidad </a:t>
            </a:r>
            <a:r>
              <a:rPr lang="es-PE" dirty="0"/>
              <a:t>para </a:t>
            </a:r>
            <a:r>
              <a:rPr lang="es-PE" dirty="0" smtClean="0"/>
              <a:t>entregar energía en horas </a:t>
            </a:r>
          </a:p>
          <a:p>
            <a:r>
              <a:rPr lang="es-PE" dirty="0" smtClean="0"/>
              <a:t>Ejemplo  baterías  de 600 Ah  a C100 (uso solar).  La batería se descarga  en 100 horas a una corriente  de 6 Amperios.</a:t>
            </a:r>
            <a:endParaRPr lang="es-PE" dirty="0"/>
          </a:p>
          <a:p>
            <a:endParaRPr lang="es-PE" b="1" dirty="0" smtClean="0"/>
          </a:p>
          <a:p>
            <a:r>
              <a:rPr lang="es-PE" b="1" dirty="0" smtClean="0"/>
              <a:t>DOD </a:t>
            </a:r>
            <a:r>
              <a:rPr lang="es-PE" dirty="0" smtClean="0"/>
              <a:t>(Depth </a:t>
            </a:r>
            <a:r>
              <a:rPr lang="es-PE" dirty="0"/>
              <a:t>of </a:t>
            </a:r>
            <a:r>
              <a:rPr lang="es-PE" dirty="0" smtClean="0"/>
              <a:t>Discharg</a:t>
            </a:r>
            <a:r>
              <a:rPr lang="es-PE" dirty="0"/>
              <a:t> </a:t>
            </a:r>
            <a:r>
              <a:rPr lang="es-PE" dirty="0" smtClean="0"/>
              <a:t> o Profundidad </a:t>
            </a:r>
            <a:r>
              <a:rPr lang="es-PE" dirty="0"/>
              <a:t>de </a:t>
            </a:r>
            <a:r>
              <a:rPr lang="es-PE" dirty="0" smtClean="0"/>
              <a:t>descarga )</a:t>
            </a:r>
          </a:p>
          <a:p>
            <a:r>
              <a:rPr lang="es-PE" dirty="0" smtClean="0"/>
              <a:t>Son </a:t>
            </a:r>
            <a:r>
              <a:rPr lang="es-PE" dirty="0"/>
              <a:t>los Amperios-hora extraídos de </a:t>
            </a:r>
            <a:r>
              <a:rPr lang="es-PE" dirty="0" smtClean="0"/>
              <a:t>una </a:t>
            </a:r>
            <a:r>
              <a:rPr lang="es-PE" dirty="0"/>
              <a:t>batería plenamente cargada </a:t>
            </a:r>
            <a:r>
              <a:rPr lang="es-PE" dirty="0" smtClean="0"/>
              <a:t>expresados </a:t>
            </a:r>
            <a:r>
              <a:rPr lang="es-PE" dirty="0"/>
              <a:t>en % de la capacidad </a:t>
            </a:r>
            <a:r>
              <a:rPr lang="es-PE" dirty="0" smtClean="0"/>
              <a:t>nominal, </a:t>
            </a:r>
            <a:r>
              <a:rPr lang="es-PE" dirty="0"/>
              <a:t>que </a:t>
            </a:r>
            <a:r>
              <a:rPr lang="es-PE" dirty="0" smtClean="0"/>
              <a:t>puede soportar, </a:t>
            </a:r>
            <a:r>
              <a:rPr lang="es-PE" dirty="0"/>
              <a:t>sin dañarse, </a:t>
            </a:r>
            <a:r>
              <a:rPr lang="es-PE" dirty="0" smtClean="0"/>
              <a:t>en forma repetitiva.</a:t>
            </a:r>
          </a:p>
          <a:p>
            <a:r>
              <a:rPr lang="es-PE" dirty="0" smtClean="0"/>
              <a:t>Ejemplo: Una batería </a:t>
            </a:r>
            <a:r>
              <a:rPr lang="es-PE" dirty="0"/>
              <a:t>que se someta </a:t>
            </a:r>
            <a:r>
              <a:rPr lang="es-PE" dirty="0" smtClean="0"/>
              <a:t>a </a:t>
            </a:r>
            <a:r>
              <a:rPr lang="es-PE" dirty="0"/>
              <a:t>una DOD de </a:t>
            </a:r>
            <a:r>
              <a:rPr lang="es-PE" dirty="0" smtClean="0"/>
              <a:t>20%, </a:t>
            </a:r>
            <a:r>
              <a:rPr lang="es-PE" dirty="0"/>
              <a:t>vivirá más que una </a:t>
            </a:r>
            <a:r>
              <a:rPr lang="es-PE" dirty="0" smtClean="0"/>
              <a:t>que </a:t>
            </a:r>
            <a:r>
              <a:rPr lang="es-PE" dirty="0"/>
              <a:t>se somete a una DOD de 80</a:t>
            </a:r>
            <a:r>
              <a:rPr lang="es-PE" dirty="0" smtClean="0"/>
              <a:t>%.  </a:t>
            </a:r>
            <a:endParaRPr lang="es-PE" dirty="0"/>
          </a:p>
          <a:p>
            <a:endParaRPr lang="es-PE" dirty="0" smtClean="0"/>
          </a:p>
          <a:p>
            <a:r>
              <a:rPr lang="es-PE" b="1" dirty="0" smtClean="0"/>
              <a:t>La </a:t>
            </a:r>
            <a:r>
              <a:rPr lang="es-PE" b="1" dirty="0"/>
              <a:t>vida útil </a:t>
            </a:r>
            <a:endParaRPr lang="es-PE" b="1" dirty="0" smtClean="0"/>
          </a:p>
          <a:p>
            <a:r>
              <a:rPr lang="es-PE" dirty="0" smtClean="0"/>
              <a:t>Es el máximo </a:t>
            </a:r>
            <a:r>
              <a:rPr lang="es-PE" dirty="0"/>
              <a:t>número de ciclos de </a:t>
            </a:r>
            <a:r>
              <a:rPr lang="es-PE" dirty="0" smtClean="0"/>
              <a:t>carga y descarga de la batería</a:t>
            </a:r>
          </a:p>
          <a:p>
            <a:r>
              <a:rPr lang="es-PE" dirty="0" smtClean="0"/>
              <a:t>Ejemplo baterías  solares de 3000 ciclos con un DOD 20%</a:t>
            </a:r>
            <a:endParaRPr lang="es-PE" dirty="0"/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8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39552" y="1022953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Baterías en serie:</a:t>
            </a:r>
          </a:p>
          <a:p>
            <a:pPr marL="0" indent="0" algn="just">
              <a:buNone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Ejemplo:  Banco de baterías 600 Ah, 48 VDC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08912" cy="32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2552578" cy="191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490520" y="341262"/>
            <a:ext cx="38352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PE" b="1" dirty="0">
                <a:latin typeface="Arial" pitchFamily="34" charset="0"/>
                <a:cs typeface="Arial" pitchFamily="34" charset="0"/>
              </a:rPr>
              <a:t>CONFIGURACION DE BATERIAS </a:t>
            </a: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21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4"/>
          <a:stretch/>
        </p:blipFill>
        <p:spPr bwMode="auto">
          <a:xfrm>
            <a:off x="267616" y="1484785"/>
            <a:ext cx="550062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:\CONTRATISTAS\TENESOL BCO DE BATERIAS\Baterias Tenesol\Fotos comprimidas\IMG_3722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30751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476672"/>
            <a:ext cx="67687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" pitchFamily="34" charset="0"/>
                <a:cs typeface="Arial" pitchFamily="34" charset="0"/>
              </a:rPr>
              <a:t>Baterías en </a:t>
            </a:r>
            <a:r>
              <a:rPr lang="es-PE" b="1" dirty="0" smtClean="0">
                <a:latin typeface="Arial" pitchFamily="34" charset="0"/>
                <a:cs typeface="Arial" pitchFamily="34" charset="0"/>
              </a:rPr>
              <a:t>serie- paralelo:</a:t>
            </a:r>
            <a:endParaRPr lang="es-PE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dirty="0">
                <a:latin typeface="Arial" pitchFamily="34" charset="0"/>
                <a:cs typeface="Arial" pitchFamily="34" charset="0"/>
              </a:rPr>
              <a:t>Ejemplo:  Banco de baterías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520 </a:t>
            </a:r>
            <a:r>
              <a:rPr lang="es-PE" dirty="0">
                <a:latin typeface="Arial" pitchFamily="34" charset="0"/>
                <a:cs typeface="Arial" pitchFamily="34" charset="0"/>
              </a:rPr>
              <a:t>Ah, 48 VDC</a:t>
            </a: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0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4257" y="224644"/>
            <a:ext cx="5572102" cy="3600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ELEMENTOS DE UN SISTEMA FOTOVOLTAICO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b="1" dirty="0">
                <a:latin typeface="Arial" pitchFamily="34" charset="0"/>
                <a:cs typeface="Arial" pitchFamily="34" charset="0"/>
              </a:rPr>
              <a:t>4</a:t>
            </a: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. EL INVERSOR (DC/AC)</a:t>
            </a:r>
          </a:p>
          <a:p>
            <a:pPr marL="0" indent="0" algn="just">
              <a:buNone/>
            </a:pPr>
            <a:r>
              <a:rPr lang="es-PE" sz="1600" dirty="0"/>
              <a:t>El inversor se encarga de convertir la corriente continua (12V, 24V ó 48 V), entregada por los paneles </a:t>
            </a:r>
            <a:r>
              <a:rPr lang="en-US" sz="1600" dirty="0"/>
              <a:t>o por las baterías, a corriente alterna (220V) requeridas por los distintos tipos de cargas o consumos.</a:t>
            </a: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/>
          </a:p>
          <a:p>
            <a:pPr marL="0" indent="0" algn="just">
              <a:buNone/>
            </a:pPr>
            <a:endParaRPr lang="es-PE" sz="1600" dirty="0"/>
          </a:p>
          <a:p>
            <a:pPr marL="0" indent="0" algn="just">
              <a:buNone/>
            </a:pPr>
            <a:endParaRPr lang="es-PE" sz="1600" dirty="0" smtClean="0"/>
          </a:p>
          <a:p>
            <a:pPr marL="0" indent="0" algn="just">
              <a:buNone/>
            </a:pPr>
            <a:endParaRPr lang="es-PE" sz="1600" dirty="0"/>
          </a:p>
          <a:p>
            <a:pPr marL="0" indent="0" algn="just">
              <a:buNone/>
            </a:pPr>
            <a:endParaRPr lang="es-PE" sz="1600" dirty="0" smtClean="0"/>
          </a:p>
        </p:txBody>
      </p:sp>
      <p:pic>
        <p:nvPicPr>
          <p:cNvPr id="6146" name="Picture 2" descr="G:\trace-i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41719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-solarval.com/images/stories/virtuemart/product/xts900-140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705914" cy="35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2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Características del Inversor:</a:t>
            </a:r>
          </a:p>
          <a:p>
            <a:pPr marL="0" indent="0" algn="just">
              <a:buNone/>
            </a:pPr>
            <a:endParaRPr lang="es-PE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Alta eficiencia: Debe funcionar bien para un amplio rango de potencias.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Bajo consumo en vacío, es decir, cuando no hay cargas conectadas.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Alta fiabilidad: resistencia a los picos de arranque.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Protección contra cortocircuitos.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Seguridad.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Buena regulación de la tensión y frecuencia de salida (se recomienda adquirir inversores de onda sinusoidal pura)</a:t>
            </a: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es-PE" sz="16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b="1" dirty="0" smtClean="0"/>
              <a:t>Marcas conocidas:</a:t>
            </a:r>
          </a:p>
          <a:p>
            <a:pPr algn="just"/>
            <a:r>
              <a:rPr lang="es-PE" sz="1600" dirty="0" smtClean="0">
                <a:latin typeface="Arial" pitchFamily="34" charset="0"/>
                <a:cs typeface="Arial" pitchFamily="34" charset="0"/>
              </a:rPr>
              <a:t>Trace, Isofoton, Xantrex, Studer, etc</a:t>
            </a:r>
          </a:p>
          <a:p>
            <a:pPr algn="just"/>
            <a:endParaRPr lang="es-P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b="1" dirty="0" smtClean="0"/>
              <a:t>Potencias:</a:t>
            </a:r>
          </a:p>
          <a:p>
            <a:pPr algn="just"/>
            <a:r>
              <a:rPr lang="es-PE" sz="1600" dirty="0" smtClean="0">
                <a:latin typeface="Arial" pitchFamily="34" charset="0"/>
                <a:cs typeface="Arial" pitchFamily="34" charset="0"/>
              </a:rPr>
              <a:t>300 W, 800W, 2000 W, 3000 W , etc.</a:t>
            </a:r>
          </a:p>
          <a:p>
            <a:pPr algn="just"/>
            <a:endParaRPr lang="es-P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40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10526"/>
            <a:ext cx="2863558" cy="55516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Y" sz="1800" b="1" dirty="0" smtClean="0">
                <a:latin typeface="Arial" pitchFamily="34" charset="0"/>
                <a:cs typeface="Arial" pitchFamily="34" charset="0"/>
              </a:rPr>
              <a:t>APLICACIONES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243" y="836712"/>
            <a:ext cx="3431535" cy="21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10298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D:\CONTRATISTAS\SHONIMEX-SISTEMAS FOTOVOLTAICOS\Taquile Bateri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324" y="3124461"/>
            <a:ext cx="3393454" cy="2545091"/>
          </a:xfrm>
          <a:prstGeom prst="rect">
            <a:avLst/>
          </a:prstGeom>
          <a:noFill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66670" y="836712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b="1" dirty="0" smtClean="0">
                <a:latin typeface="Arial" pitchFamily="34" charset="0"/>
                <a:ea typeface="+mj-ea"/>
                <a:cs typeface="Arial" pitchFamily="34" charset="0"/>
              </a:rPr>
              <a:t>IE TAQUILE - PUNO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12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747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PE" sz="2000" b="1" dirty="0" smtClean="0">
                <a:latin typeface="Arial" pitchFamily="34" charset="0"/>
                <a:cs typeface="Arial" pitchFamily="34" charset="0"/>
              </a:rPr>
              <a:t>SISTEMA FOTOVOLTAICO</a:t>
            </a:r>
            <a:endParaRPr lang="es-P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747" y="692696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Un sistema fotovoltaico es el conjunto de equipos eléctricos y electrónicos que producen energía eléctrica a partir de la radiación solar. El principal componente de este sistema es el módulo fotovoltaico, a su vez compuesto por células capaces de transformar la energía luminosa incidente en energía eléctrica.</a:t>
            </a:r>
            <a:endParaRPr lang="es-PE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5781" t="37354" r="5663" b="20165"/>
          <a:stretch>
            <a:fillRect/>
          </a:stretch>
        </p:blipFill>
        <p:spPr bwMode="auto">
          <a:xfrm>
            <a:off x="755576" y="2132856"/>
            <a:ext cx="740813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1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1778" y="188640"/>
            <a:ext cx="3157502" cy="59202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Y" sz="1800" b="1" dirty="0" smtClean="0">
                <a:latin typeface="Arial" pitchFamily="34" charset="0"/>
                <a:cs typeface="Arial" pitchFamily="34" charset="0"/>
              </a:rPr>
              <a:t>APLICACIONES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Dibuj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80664"/>
            <a:ext cx="2857520" cy="311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 l="47163" t="30061" r="13881" b="28572"/>
          <a:stretch>
            <a:fillRect/>
          </a:stretch>
        </p:blipFill>
        <p:spPr bwMode="auto">
          <a:xfrm>
            <a:off x="5508104" y="874268"/>
            <a:ext cx="3143272" cy="31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DSCN1935"/>
          <p:cNvPicPr>
            <a:picLocks noChangeAspect="1" noChangeArrowheads="1"/>
          </p:cNvPicPr>
          <p:nvPr/>
        </p:nvPicPr>
        <p:blipFill>
          <a:blip r:embed="rId4" cstate="print"/>
          <a:srcRect b="14160"/>
          <a:stretch>
            <a:fillRect/>
          </a:stretch>
        </p:blipFill>
        <p:spPr bwMode="auto">
          <a:xfrm>
            <a:off x="3491880" y="3356992"/>
            <a:ext cx="17798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8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9223" y="139196"/>
            <a:ext cx="4504015" cy="43204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Y" sz="1800" b="1" dirty="0" smtClean="0">
                <a:latin typeface="Arial" pitchFamily="34" charset="0"/>
                <a:cs typeface="Arial" pitchFamily="34" charset="0"/>
              </a:rPr>
              <a:t>CUIDADOS Y MANTENIMIENTOS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4677598" cy="50405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kumimoji="1" lang="es-ES" sz="1900" dirty="0" smtClean="0">
                <a:latin typeface="Arial" pitchFamily="34" charset="0"/>
                <a:cs typeface="Arial" pitchFamily="34" charset="0"/>
              </a:rPr>
              <a:t>Limpiar el polvo acumulado e insectos de los paneles, con trapo suave y húmedo. Es preciso hacerlo al amanecer o atardecer cuando los módulos no estén calientes.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kumimoji="1" lang="es-ES" sz="1900" dirty="0" smtClean="0">
                <a:latin typeface="Arial" pitchFamily="34" charset="0"/>
                <a:cs typeface="Arial" pitchFamily="34" charset="0"/>
              </a:rPr>
              <a:t>Verificar que no se produzcan sombras sobre los módulos y que estén limpios o libres de hojas.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kumimoji="1" lang="es-ES" sz="1900" dirty="0" smtClean="0">
                <a:latin typeface="Arial" pitchFamily="34" charset="0"/>
                <a:cs typeface="Arial" pitchFamily="34" charset="0"/>
              </a:rPr>
              <a:t>No golpee los paneles ni dejen que le tiren piedras.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kumimoji="1" lang="es-ES" sz="1900" dirty="0" smtClean="0">
                <a:latin typeface="Arial" pitchFamily="34" charset="0"/>
                <a:cs typeface="Arial" pitchFamily="34" charset="0"/>
              </a:rPr>
              <a:t>Realizar la limpieza de las baterías periódicamente, con un paño seco. El recipiente plástico puede limpiarse con agua pura.</a:t>
            </a:r>
            <a:endParaRPr kumimoji="1" lang="en-US" sz="1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kumimoji="1" lang="es-MX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sobrepasar </a:t>
            </a:r>
            <a:r>
              <a:rPr kumimoji="1" lang="es-MX" sz="1900" dirty="0" smtClean="0">
                <a:latin typeface="Arial" pitchFamily="34" charset="0"/>
                <a:cs typeface="Arial" pitchFamily="34" charset="0"/>
              </a:rPr>
              <a:t>la máxima potencia permitida.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kumimoji="1" lang="es-MX" sz="4200" dirty="0" smtClean="0"/>
              <a:t>	</a:t>
            </a:r>
            <a:endParaRPr lang="es-PE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230" y="757151"/>
            <a:ext cx="410368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012" y="3911621"/>
            <a:ext cx="3929091" cy="175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54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72362" cy="792088"/>
          </a:xfrm>
        </p:spPr>
        <p:txBody>
          <a:bodyPr>
            <a:normAutofit/>
          </a:bodyPr>
          <a:lstStyle/>
          <a:p>
            <a:r>
              <a:rPr lang="es-PE" sz="1800" b="1" dirty="0" smtClean="0">
                <a:latin typeface="Arial" pitchFamily="34" charset="0"/>
                <a:cs typeface="Arial" pitchFamily="34" charset="0"/>
              </a:rPr>
              <a:t>RECOMENDACIONES EN EL USO DE LOS SISTEMAS FOTOVOLTAICOS</a:t>
            </a:r>
            <a:endParaRPr lang="es-P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Queda terminante prohibido la conexión de equipos ajenos a los utilizados en las AIP y CRT tales como: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Cocina eléctrica 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Taladro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Plancha eléctrica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Hervidor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Lámpara incandescentes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Equipo de sonido de alta potencia, etc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5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75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72362" cy="720080"/>
          </a:xfrm>
        </p:spPr>
        <p:txBody>
          <a:bodyPr>
            <a:normAutofit/>
          </a:bodyPr>
          <a:lstStyle/>
          <a:p>
            <a:r>
              <a:rPr lang="es-PE" sz="1800" b="1" dirty="0" smtClean="0">
                <a:latin typeface="Arial" pitchFamily="34" charset="0"/>
                <a:cs typeface="Arial" pitchFamily="34" charset="0"/>
              </a:rPr>
              <a:t>RECOMENDACIONES EN EL USO DE LOS SISTEMAS FOTOVOLTAICOS</a:t>
            </a:r>
            <a:endParaRPr lang="es-PE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01" y="1556792"/>
            <a:ext cx="2143140" cy="188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22486"/>
            <a:ext cx="4500594" cy="21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91" y="3770456"/>
            <a:ext cx="77065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12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Rectángulo"/>
          <p:cNvSpPr/>
          <p:nvPr/>
        </p:nvSpPr>
        <p:spPr>
          <a:xfrm>
            <a:off x="-19844" y="4293096"/>
            <a:ext cx="9180512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 Rectángulo"/>
          <p:cNvSpPr/>
          <p:nvPr/>
        </p:nvSpPr>
        <p:spPr>
          <a:xfrm>
            <a:off x="-19844" y="0"/>
            <a:ext cx="9180512" cy="4293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0" y="5805264"/>
            <a:ext cx="3325594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75756" y="4419110"/>
            <a:ext cx="4392488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la Presentación</a:t>
            </a:r>
          </a:p>
          <a:p>
            <a:pPr algn="ctr"/>
            <a:r>
              <a:rPr lang="es-E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3312368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3913311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prstClr val="white"/>
                </a:solidFill>
              </a:rPr>
              <a:t>© </a:t>
            </a:r>
            <a:r>
              <a:rPr lang="es-PE" sz="1400" b="1" dirty="0" smtClean="0">
                <a:solidFill>
                  <a:prstClr val="white"/>
                </a:solidFill>
              </a:rPr>
              <a:t>OTIC </a:t>
            </a:r>
            <a:r>
              <a:rPr lang="es-PE" sz="1400" b="1" dirty="0">
                <a:solidFill>
                  <a:prstClr val="white"/>
                </a:solidFill>
              </a:rPr>
              <a:t>- Ministerio de Educación </a:t>
            </a:r>
            <a:r>
              <a:rPr lang="es-PE" sz="1400" b="1" dirty="0" smtClean="0">
                <a:solidFill>
                  <a:prstClr val="white"/>
                </a:solidFill>
              </a:rPr>
              <a:t>2015</a:t>
            </a:r>
            <a:endParaRPr lang="es-PE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PE" sz="2000" b="1" dirty="0" smtClean="0">
                <a:latin typeface="Arial" pitchFamily="34" charset="0"/>
                <a:cs typeface="Arial" pitchFamily="34" charset="0"/>
              </a:rPr>
              <a:t>VENTAJAS FUNDAMENTALES</a:t>
            </a:r>
            <a:endParaRPr lang="es-P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3096344" cy="5145435"/>
          </a:xfrm>
        </p:spPr>
        <p:txBody>
          <a:bodyPr>
            <a:normAutofit/>
          </a:bodyPr>
          <a:lstStyle/>
          <a:p>
            <a:pPr marL="268288" lvl="0" indent="-2682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energía del sol es gratis y para producirla no  necesita combustible.</a:t>
            </a:r>
          </a:p>
          <a:p>
            <a:pPr marL="268288" lvl="0" indent="-2682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ES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8288" lvl="0" indent="-2682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Los costos de operación y mantenimiento son mínimos.</a:t>
            </a:r>
          </a:p>
          <a:p>
            <a:pPr marL="268288" lvl="0" indent="-2682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ES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Garantizan la electricidad las 24 horas del día con el  </a:t>
            </a:r>
            <a:r>
              <a:rPr lang="es-E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ES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apoyo de las baterías.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 contaminan el ambiente.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ES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68288" indent="-268288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Acceso a la comunicación mediante Internet y teléfono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19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PE" sz="2000" b="1" dirty="0" smtClean="0">
                <a:latin typeface="Arial" pitchFamily="34" charset="0"/>
                <a:cs typeface="Arial" pitchFamily="34" charset="0"/>
              </a:rPr>
              <a:t>VENTAJAS FUNDAMENTALES</a:t>
            </a:r>
            <a:endParaRPr lang="es-P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4698" y="1124744"/>
            <a:ext cx="8229600" cy="492941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No consume combustible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Es silencioso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Tiene una vida útil superior a 20 años (módulo fotovoltaico)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Es resistente a condiciones climáticas extremas: (granizo, viento, temperatura y humedad)</a:t>
            </a:r>
          </a:p>
          <a:p>
            <a:pPr algn="just">
              <a:buFont typeface="Wingdings" pitchFamily="2" charset="2"/>
              <a:buChar char="ü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Permite aumentar la potencia instalada mediante la incorporación de nuevos módulos fotovoltaicos.</a:t>
            </a:r>
          </a:p>
        </p:txBody>
      </p:sp>
      <p:pic>
        <p:nvPicPr>
          <p:cNvPr id="2050" name="Picture 2" descr="http://www.pachamamaradio.org/wp-content/uploads/2013/05/paneles-sol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4155207" cy="26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27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27026"/>
            <a:ext cx="8229600" cy="514543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s-PE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Produce energía eléctrica para satisfacer el consumo de cargas eléctricas no conectadas a la red, empleando un sistema de acumulación energético para hacer frente a los períodos en los que la generación es inferior al consumo.</a:t>
            </a:r>
          </a:p>
          <a:p>
            <a:pPr algn="just"/>
            <a:endParaRPr lang="es-PE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1600" b="1" i="1" dirty="0" smtClean="0"/>
              <a:t> 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7" y="2273033"/>
            <a:ext cx="8013850" cy="26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5015210"/>
            <a:ext cx="6552728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Fig. Sistema fotovoltaico sin </a:t>
            </a:r>
            <a:r>
              <a:rPr lang="es-PE" sz="1600" b="1" dirty="0">
                <a:latin typeface="Arial" pitchFamily="34" charset="0"/>
                <a:cs typeface="Arial" pitchFamily="34" charset="0"/>
              </a:rPr>
              <a:t>inversor, utilización a 12Vcc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54839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Arial" pitchFamily="34" charset="0"/>
                <a:cs typeface="Arial" pitchFamily="34" charset="0"/>
              </a:rPr>
              <a:t>SISTEMA FOTOVOLTAICO AUTÓNOMO (SFA)</a:t>
            </a: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r>
                <a:rPr lang="es-PE" sz="12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1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485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43370" y="4581128"/>
            <a:ext cx="6552728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Fig. Sistema fotovoltaico con inversor</a:t>
            </a:r>
            <a:r>
              <a:rPr lang="es-PE" sz="1600" b="1" dirty="0">
                <a:latin typeface="Arial" pitchFamily="34" charset="0"/>
                <a:cs typeface="Arial" pitchFamily="34" charset="0"/>
              </a:rPr>
              <a:t>, utilización a </a:t>
            </a: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220 VAC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6358" y="54868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Arial" pitchFamily="34" charset="0"/>
                <a:cs typeface="Arial" pitchFamily="34" charset="0"/>
              </a:rPr>
              <a:t>SISTEMA FOTOVOLTAICO AUTÓNOMO (SFA)</a:t>
            </a: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81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862" y="453343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PE" sz="2000" b="1" dirty="0" smtClean="0">
                <a:latin typeface="Arial" pitchFamily="34" charset="0"/>
                <a:cs typeface="Arial" pitchFamily="34" charset="0"/>
              </a:rPr>
              <a:t>ELEMENTOS DE UN SISTEMA FOTOVOLTAICO</a:t>
            </a:r>
            <a:endParaRPr lang="es-P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57750" y="952325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De manera general, una instalación solar fotovoltaica se ajusta a un esquema como el mostrado. A lo largo de esta unidad detallaremos el funcionamiento de cada uno de estos elementos.</a:t>
            </a: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4647"/>
            <a:ext cx="5825977" cy="389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clipartpal.com/_thumbs/pd/weather/decorative_su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2287" y="1844824"/>
            <a:ext cx="888033" cy="888033"/>
          </a:xfrm>
          <a:prstGeom prst="rect">
            <a:avLst/>
          </a:prstGeom>
          <a:noFill/>
        </p:spPr>
      </p:pic>
      <p:cxnSp>
        <p:nvCxnSpPr>
          <p:cNvPr id="10" name="9 Conector recto"/>
          <p:cNvCxnSpPr/>
          <p:nvPr/>
        </p:nvCxnSpPr>
        <p:spPr>
          <a:xfrm>
            <a:off x="2140885" y="2227789"/>
            <a:ext cx="412831" cy="44401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070631" y="2437576"/>
            <a:ext cx="411383" cy="46845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054232" y="2671805"/>
            <a:ext cx="427782" cy="49938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4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4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5071" y="485062"/>
            <a:ext cx="8229600" cy="360040"/>
          </a:xfrm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ELEMENTOS DE UN SISTEMA FOTOVOLTAICO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23001" y="980728"/>
            <a:ext cx="8229600" cy="5544616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EL PANEL SOLAR</a:t>
            </a:r>
          </a:p>
          <a:p>
            <a:pPr marL="361950" indent="0" algn="just">
              <a:buNone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Un panel solar o módulo fotovoltaico está formado por un conjunto de células, conectadas eléctricamente, encapsuladas, y montadas sobre una estructura de soporte o marco. Proporciona en su salida de conexión una tensión continua, y se diseña para valores concretos de tensión (6V, 12V, 24V, 48V,…), que definirán la tensión a la que va a trabajar el SFV.</a:t>
            </a: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1250" t="41943" r="30664" b="28974"/>
          <a:stretch>
            <a:fillRect/>
          </a:stretch>
        </p:blipFill>
        <p:spPr bwMode="auto">
          <a:xfrm>
            <a:off x="1849993" y="2619153"/>
            <a:ext cx="3585221" cy="21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54600" y="5119785"/>
            <a:ext cx="5285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Panel solar  de 72 celdas (6x12), voltaje nominal:  24 VDC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4600" y="4812008"/>
            <a:ext cx="5129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Panel solar  de 36 celdas (4x9), voltaje nominal de  12 VDC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monografias.com/trabajos82/energia-solar-fotovoltaica-y-sus-aplicaciones/image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32" y="2484993"/>
            <a:ext cx="2597307" cy="30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436868" y="3570210"/>
            <a:ext cx="720080" cy="288032"/>
          </a:xfrm>
          <a:prstGeom prst="righ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Flecha derecha"/>
          <p:cNvSpPr/>
          <p:nvPr/>
        </p:nvSpPr>
        <p:spPr>
          <a:xfrm rot="10023792">
            <a:off x="3137414" y="3954855"/>
            <a:ext cx="880045" cy="149580"/>
          </a:xfrm>
          <a:prstGeom prst="righ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1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4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544616"/>
          </a:xfrm>
        </p:spPr>
        <p:txBody>
          <a:bodyPr>
            <a:normAutofit/>
          </a:bodyPr>
          <a:lstStyle/>
          <a:p>
            <a:pPr marL="542925" indent="0" algn="just">
              <a:buNone/>
              <a:tabLst>
                <a:tab pos="90488" algn="l"/>
              </a:tabLst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Los tipos de paneles solares vienen dados por la tecnología de fabricación de las células, y son fundamentalmente:</a:t>
            </a:r>
          </a:p>
          <a:p>
            <a:pPr marL="542925" indent="0" algn="just">
              <a:buAutoNum type="alphaLcPeriod"/>
              <a:tabLst>
                <a:tab pos="90488" algn="l"/>
              </a:tabLst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 Silicio cristalino (monocristalino y policristalino)</a:t>
            </a:r>
          </a:p>
          <a:p>
            <a:pPr marL="622300" indent="-79375" algn="just">
              <a:buAutoNum type="alphaLcPeriod"/>
              <a:tabLst>
                <a:tab pos="90488" algn="l"/>
              </a:tabLst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Silicio amorfo</a:t>
            </a:r>
          </a:p>
          <a:p>
            <a:pPr marL="361950" indent="0" algn="just">
              <a:buNone/>
              <a:tabLst>
                <a:tab pos="90488" algn="l"/>
              </a:tabLst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361950" indent="0" algn="just">
              <a:buNone/>
              <a:tabLst>
                <a:tab pos="90488" algn="l"/>
              </a:tabLst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Podemos observar las diferencias entre ellos.</a:t>
            </a:r>
          </a:p>
          <a:p>
            <a:pPr marL="36195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32898" r="10477" b="27978"/>
          <a:stretch/>
        </p:blipFill>
        <p:spPr bwMode="auto">
          <a:xfrm>
            <a:off x="426669" y="2708920"/>
            <a:ext cx="842493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1560" y="355519"/>
            <a:ext cx="402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b="1" dirty="0">
                <a:latin typeface="Arial" pitchFamily="34" charset="0"/>
                <a:cs typeface="Arial" pitchFamily="34" charset="0"/>
              </a:rPr>
              <a:t>1.1. TIPOS DE PANELES SOLARES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8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1418</Words>
  <Application>Microsoft Office PowerPoint</Application>
  <PresentationFormat>Presentación en pantalla (4:3)</PresentationFormat>
  <Paragraphs>247</Paragraphs>
  <Slides>24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Wingdings 2</vt:lpstr>
      <vt:lpstr>Tema de Office</vt:lpstr>
      <vt:lpstr>Presentación de PowerPoint</vt:lpstr>
      <vt:lpstr>SISTEMA FOTOVOLTAICO</vt:lpstr>
      <vt:lpstr>VENTAJAS FUNDAMENTALES</vt:lpstr>
      <vt:lpstr>VENTAJAS FUNDAMENTALES</vt:lpstr>
      <vt:lpstr>Presentación de PowerPoint</vt:lpstr>
      <vt:lpstr>Presentación de PowerPoint</vt:lpstr>
      <vt:lpstr>ELEMENTOS DE UN SISTEMA FOTOVOLTAICO</vt:lpstr>
      <vt:lpstr>ELEMENTOS DE UN SISTEMA FOTOVOLTAICO</vt:lpstr>
      <vt:lpstr>Presentación de PowerPoint</vt:lpstr>
      <vt:lpstr>Presentación de PowerPoint</vt:lpstr>
      <vt:lpstr>Presentación de PowerPoint</vt:lpstr>
      <vt:lpstr>ELEMENTOS DE UN SISTEMA FOTOVOLTAICO</vt:lpstr>
      <vt:lpstr>Presentación de PowerPoint</vt:lpstr>
      <vt:lpstr>Presentación de PowerPoint</vt:lpstr>
      <vt:lpstr>Presentación de PowerPoint</vt:lpstr>
      <vt:lpstr>Presentación de PowerPoint</vt:lpstr>
      <vt:lpstr>ELEMENTOS DE UN SISTEMA FOTOVOLTAICO</vt:lpstr>
      <vt:lpstr>Presentación de PowerPoint</vt:lpstr>
      <vt:lpstr>APLICACIONES</vt:lpstr>
      <vt:lpstr>APLICACIONES</vt:lpstr>
      <vt:lpstr>CUIDADOS Y MANTENIMIENTOS</vt:lpstr>
      <vt:lpstr>RECOMENDACIONES EN EL USO DE LOS SISTEMAS FOTOVOLTAICOS</vt:lpstr>
      <vt:lpstr>RECOMENDACIONES EN EL USO DE LOS SISTEMAS FOTOVOLTAICOS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Integrando las Tecnologías de la Información y Comunicación en Educación</dc:title>
  <dc:creator>MARGARITA SOFIA GALLARDAY LUCANO</dc:creator>
  <cp:lastModifiedBy>JOSE EDUARDO VERA PISCO</cp:lastModifiedBy>
  <cp:revision>63</cp:revision>
  <dcterms:created xsi:type="dcterms:W3CDTF">2014-08-07T15:46:41Z</dcterms:created>
  <dcterms:modified xsi:type="dcterms:W3CDTF">2015-08-19T22:51:14Z</dcterms:modified>
</cp:coreProperties>
</file>