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70" r:id="rId12"/>
    <p:sldId id="367" r:id="rId13"/>
    <p:sldId id="371" r:id="rId14"/>
    <p:sldId id="372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6397" autoAdjust="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C38C-B7A1-4D35-90B4-D06EEA2B745C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193A-7469-46E8-87A7-FCCB072B0D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63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3A68E-B09E-4A03-BA8D-F1702E1AA6BC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00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052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25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923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69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85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193A-7469-46E8-87A7-FCCB072B0D76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506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2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2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46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475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62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78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87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1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86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0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61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F7C7-E331-44C6-A148-2C9A0412F386}" type="datetimeFigureOut">
              <a:rPr lang="es-PE" smtClean="0"/>
              <a:t>19/08/2015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A857-D07E-4805-BEDB-1DD18C9576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5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0" y="-1"/>
            <a:ext cx="9144000" cy="4463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800" b="1" dirty="0">
                <a:latin typeface="Arial" pitchFamily="34" charset="0"/>
                <a:cs typeface="Arial" pitchFamily="34" charset="0"/>
              </a:rPr>
              <a:t>SISTEMA DE </a:t>
            </a:r>
            <a:r>
              <a:rPr lang="es-PY" sz="2800" b="1" dirty="0" smtClean="0">
                <a:latin typeface="Arial" pitchFamily="34" charset="0"/>
                <a:cs typeface="Arial" pitchFamily="34" charset="0"/>
              </a:rPr>
              <a:t>PARARRAYO</a:t>
            </a:r>
          </a:p>
          <a:p>
            <a:pPr algn="ctr"/>
            <a:r>
              <a:rPr lang="es-PY" sz="280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0" y="4463469"/>
            <a:ext cx="9144000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 smtClean="0"/>
              <a:t>OTIC</a:t>
            </a:r>
            <a:r>
              <a:rPr lang="es-PE" sz="3200" b="1" dirty="0" smtClean="0"/>
              <a:t>- MINEDU</a:t>
            </a:r>
            <a:r>
              <a:rPr lang="es-PE" sz="3200" dirty="0" smtClean="0"/>
              <a:t> </a:t>
            </a:r>
            <a:endParaRPr lang="es-PE" sz="3200" dirty="0"/>
          </a:p>
        </p:txBody>
      </p:sp>
      <p:pic>
        <p:nvPicPr>
          <p:cNvPr id="7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2736304" cy="7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10005"/>
            <a:ext cx="8229600" cy="226707"/>
          </a:xfrm>
        </p:spPr>
        <p:txBody>
          <a:bodyPr>
            <a:normAutofit fontScale="90000"/>
          </a:bodyPr>
          <a:lstStyle/>
          <a:p>
            <a:r>
              <a:rPr lang="es-PE" sz="1400" b="1" dirty="0" smtClean="0">
                <a:latin typeface="Arial" pitchFamily="34" charset="0"/>
                <a:cs typeface="Arial" pitchFamily="34" charset="0"/>
              </a:rPr>
              <a:t>IMPLEMENTACIÓN DE PARARRAYO TIPO FRANKLIN</a:t>
            </a:r>
            <a:endParaRPr lang="es-P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20283"/>
            <a:ext cx="8532439" cy="638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10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86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226707"/>
          </a:xfrm>
        </p:spPr>
        <p:txBody>
          <a:bodyPr>
            <a:normAutofit fontScale="90000"/>
          </a:bodyPr>
          <a:lstStyle/>
          <a:p>
            <a:r>
              <a:rPr lang="es-PE" sz="1400" b="1" dirty="0" smtClean="0">
                <a:latin typeface="Arial" pitchFamily="34" charset="0"/>
                <a:cs typeface="Arial" pitchFamily="34" charset="0"/>
              </a:rPr>
              <a:t>IMPLEMENTACIÓN DE PARARRAYO TIPO FRANKLIN</a:t>
            </a:r>
            <a:endParaRPr lang="es-P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985" t="16084" r="21954" b="18841"/>
          <a:stretch/>
        </p:blipFill>
        <p:spPr>
          <a:xfrm>
            <a:off x="539552" y="404663"/>
            <a:ext cx="8183252" cy="5798760"/>
          </a:xfrm>
          <a:prstGeom prst="rect">
            <a:avLst/>
          </a:prstGeom>
        </p:spPr>
      </p:pic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11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44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60040"/>
          </a:xfrm>
        </p:spPr>
        <p:txBody>
          <a:bodyPr>
            <a:norm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RECOMENDACIONES A LA POBLACIÓN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400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Los pararrayos deben ser revisados periódicamente, ya que su mal estado de conversación puede causar el efecto contrario.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Evite las corrientes de aire y por el mismo motivo no corra durante la tormenta.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Apártese de las estructuras y entramados metálicos tales como vallas, alambradas, tendidos eléctricos, viales de ferrocarril, conducciones de agua, subestaciones eléctricas, farolas, mástiles, antenas de comunicaciones, etc.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Desconecte de la red todos los aparatos eléctricos salvo los estrictamente necesarios (a riesgo de que sufran daños).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Infórmese de las predicciones meteorológicas a través de los medios de comunicación o de Internet.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Nunca se acueste sobre el suelo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Si no le queda otra alternativa adopte la postura de seguridad: pies juntos con los talones levantados todo lo posible, en cuclillas, la cabeza entre las piernas y tapándose  los oídos.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Apártese de los ríos, lagunas, embalses u otras masas de agua.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Si forma parte de un grupo de personas y en un lugar de riesgo, sepárense unos de otros.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Procure no buscar el amparo de los árboles y mucho menos de los altos y aislados; si no tiene otro remedio es preferible refugiarse en un bosque denso.</a:t>
            </a:r>
          </a:p>
          <a:p>
            <a:pPr algn="just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Aléjense de los lugares elevados y de los espacios abiertos, sobre todo el entorno natural.</a:t>
            </a:r>
          </a:p>
          <a:p>
            <a:pPr algn="just">
              <a:buFont typeface="Wingdings" pitchFamily="2" charset="2"/>
              <a:buChar char="q"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6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</a:t>
              </a:r>
              <a:r>
                <a:rPr lang="es-PE" sz="1200" dirty="0"/>
                <a:t>1</a:t>
              </a:r>
              <a:r>
                <a:rPr lang="es-PE" sz="1200" dirty="0" smtClean="0"/>
                <a:t>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0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476672"/>
            <a:ext cx="1656184" cy="43204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PE" sz="1400" b="1" dirty="0" smtClean="0">
                <a:latin typeface="Arial" pitchFamily="34" charset="0"/>
                <a:cs typeface="Arial" pitchFamily="34" charset="0"/>
              </a:rPr>
              <a:t>NORMATIVIDAD</a:t>
            </a:r>
            <a:endParaRPr lang="es-P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42950" y="1484784"/>
            <a:ext cx="605743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400" b="1" dirty="0" smtClean="0">
                <a:latin typeface="Arial" pitchFamily="34" charset="0"/>
                <a:cs typeface="Arial" pitchFamily="34" charset="0"/>
              </a:rPr>
              <a:t>UNE 21186 - PROTECCION CONTRA DECARGAS ATMOSFERICAS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400" b="1" dirty="0" smtClean="0">
                <a:latin typeface="Arial" pitchFamily="34" charset="0"/>
                <a:cs typeface="Arial" pitchFamily="34" charset="0"/>
              </a:rPr>
              <a:t>IEC </a:t>
            </a:r>
            <a:r>
              <a:rPr lang="es-PE" sz="1400" b="1" dirty="0">
                <a:latin typeface="Arial" pitchFamily="34" charset="0"/>
                <a:cs typeface="Arial" pitchFamily="34" charset="0"/>
              </a:rPr>
              <a:t>1024 - PROTECCION CONTRA DECARGAS </a:t>
            </a:r>
            <a:r>
              <a:rPr lang="es-PE" sz="1400" b="1" dirty="0" smtClean="0">
                <a:latin typeface="Arial" pitchFamily="34" charset="0"/>
                <a:cs typeface="Arial" pitchFamily="34" charset="0"/>
              </a:rPr>
              <a:t>ATMOSFERICAS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NFPA 780- LIGHTNING PROTECTION CODE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IEC 61024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400" b="1" dirty="0">
                <a:latin typeface="ArialUnicodeMS"/>
              </a:rPr>
              <a:t>IRAM 2184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PE" sz="1400" b="1" dirty="0">
              <a:latin typeface="Arial" pitchFamily="34" charset="0"/>
              <a:cs typeface="Arial" pitchFamily="34" charset="0"/>
            </a:endParaRPr>
          </a:p>
          <a:p>
            <a:endParaRPr lang="es-PE" sz="1400" b="1" dirty="0">
              <a:latin typeface="Arial" pitchFamily="34" charset="0"/>
              <a:cs typeface="Arial" pitchFamily="34" charset="0"/>
            </a:endParaRPr>
          </a:p>
          <a:p>
            <a:endParaRPr lang="es-PE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13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46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4 Rectángulo"/>
          <p:cNvSpPr/>
          <p:nvPr/>
        </p:nvSpPr>
        <p:spPr>
          <a:xfrm>
            <a:off x="-19844" y="4293096"/>
            <a:ext cx="9180512" cy="9361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 Rectángulo"/>
          <p:cNvSpPr/>
          <p:nvPr/>
        </p:nvSpPr>
        <p:spPr>
          <a:xfrm>
            <a:off x="-19844" y="0"/>
            <a:ext cx="9180512" cy="4293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0" y="5805264"/>
            <a:ext cx="3325594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375756" y="4419110"/>
            <a:ext cx="4392488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 de la Presentación</a:t>
            </a:r>
          </a:p>
          <a:p>
            <a:pPr algn="ctr"/>
            <a:r>
              <a:rPr lang="es-E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  <a:endParaRPr lang="es-ES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www.respiravida.pe/wp-content/uploads/2012/10/MINED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05264"/>
            <a:ext cx="3312368" cy="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3913311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prstClr val="white"/>
                </a:solidFill>
              </a:rPr>
              <a:t>© </a:t>
            </a:r>
            <a:r>
              <a:rPr lang="es-PE" sz="1400" b="1" dirty="0" smtClean="0">
                <a:solidFill>
                  <a:prstClr val="white"/>
                </a:solidFill>
              </a:rPr>
              <a:t>OTIC </a:t>
            </a:r>
            <a:r>
              <a:rPr lang="es-PE" sz="1400" b="1" dirty="0">
                <a:solidFill>
                  <a:prstClr val="white"/>
                </a:solidFill>
              </a:rPr>
              <a:t>- Ministerio de Educación </a:t>
            </a:r>
            <a:r>
              <a:rPr lang="es-PE" sz="1400" b="1" dirty="0" smtClean="0">
                <a:solidFill>
                  <a:prstClr val="white"/>
                </a:solidFill>
              </a:rPr>
              <a:t>2015</a:t>
            </a:r>
            <a:endParaRPr lang="es-PE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2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3159" y="188640"/>
            <a:ext cx="8229600" cy="360040"/>
          </a:xfrm>
        </p:spPr>
        <p:txBody>
          <a:bodyPr>
            <a:norm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DESCARGAS ELÉCTRICAS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05711" y="620688"/>
            <a:ext cx="8229600" cy="5400600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rayo es la unión violenta de las cargas positivas y negativas, constituyendo una descarga eléctrica a través de gases de baja conductividad, las descargas pueden ocurrir de nube a nube o de nube a tierra. Éstas últimas son a las que nos referiremos por ser las que provocan daños en tierra. 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Simultáneamente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con el rayo se produce la luz (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relámpago)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y sonido (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trueno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).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 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600" dirty="0"/>
              <a:t> </a:t>
            </a:r>
            <a:endParaRPr lang="es-PE" sz="1600" dirty="0"/>
          </a:p>
          <a:p>
            <a:pPr algn="just"/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4" t="37392" r="30821" b="22548"/>
          <a:stretch>
            <a:fillRect/>
          </a:stretch>
        </p:blipFill>
        <p:spPr bwMode="auto">
          <a:xfrm>
            <a:off x="1763688" y="2221124"/>
            <a:ext cx="5300811" cy="36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2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83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219" y="363961"/>
            <a:ext cx="8229600" cy="360040"/>
          </a:xfrm>
        </p:spPr>
        <p:txBody>
          <a:bodyPr>
            <a:norm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TIPOS DE DESCARGAS ELÉCTRICAS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29208" y="881428"/>
            <a:ext cx="8229600" cy="5375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 Según el origen y destino de estas descargas en la atmósfera terrestre, se pueden clasificar en cuatro grupos:</a:t>
            </a:r>
          </a:p>
          <a:p>
            <a:pPr algn="just">
              <a:buFont typeface="+mj-lt"/>
              <a:buAutoNum type="alphaLcParenR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Descargas entre nube y tierra</a:t>
            </a:r>
          </a:p>
          <a:p>
            <a:pPr algn="just">
              <a:buFont typeface="+mj-lt"/>
              <a:buAutoNum type="alphaLcParenR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Descargas dentro de una misma nube (Intranubes)</a:t>
            </a:r>
          </a:p>
          <a:p>
            <a:pPr algn="just">
              <a:buFont typeface="+mj-lt"/>
              <a:buAutoNum type="alphaLcParenR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Descargas entre una nube y otra nube (Internubes)</a:t>
            </a:r>
          </a:p>
          <a:p>
            <a:pPr algn="just">
              <a:buFont typeface="+mj-lt"/>
              <a:buAutoNum type="alphaLcParenR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Descargas entre una nube y la ionósfera</a:t>
            </a:r>
          </a:p>
          <a:p>
            <a:pPr algn="just">
              <a:buFont typeface="+mj-lt"/>
              <a:buAutoNum type="alphaLcParenR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+mj-lt"/>
              <a:buAutoNum type="alphaLcParenR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+mj-lt"/>
              <a:buAutoNum type="alphaLcParenR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+mj-lt"/>
              <a:buAutoNum type="alphaLcParenR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foro.tiempo.com/index.php?action=dlattach;topic=39144.0;attach=23020;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9" y="2780928"/>
            <a:ext cx="4094246" cy="30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15" y="2780927"/>
            <a:ext cx="4328509" cy="30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3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40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EFECTOS DE LOS RAYOS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941458" y="692696"/>
            <a:ext cx="8229600" cy="33843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Mecánicos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destrucción de elementos afectados.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 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600" b="1" u="sng" dirty="0">
                <a:latin typeface="Arial" pitchFamily="34" charset="0"/>
                <a:cs typeface="Arial" pitchFamily="34" charset="0"/>
              </a:rPr>
              <a:t>Térmicos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incendios, volatilización de metales por fusión.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 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600" b="1" u="sng" dirty="0">
                <a:latin typeface="Arial" pitchFamily="34" charset="0"/>
                <a:cs typeface="Arial" pitchFamily="34" charset="0"/>
              </a:rPr>
              <a:t>Fisiológicos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quemaduras, parálisis y a menudo la muerte.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 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600" b="1" u="sng" dirty="0">
                <a:latin typeface="Arial" pitchFamily="34" charset="0"/>
                <a:cs typeface="Arial" pitchFamily="34" charset="0"/>
              </a:rPr>
              <a:t>Eléctricos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generación de tensiones de paso y de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contacto</a:t>
            </a: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mexico.cnn.com/media/2014/01/17/cristo-redentor-brasil-ray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0555"/>
            <a:ext cx="5007496" cy="28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7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4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02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93922"/>
            <a:ext cx="8229600" cy="360040"/>
          </a:xfrm>
        </p:spPr>
        <p:txBody>
          <a:bodyPr>
            <a:norm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SISTEMA DE PARARRAYOS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518864" y="877382"/>
            <a:ext cx="822960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elementos, metálicos cuya función es ofrecer un punto de incidencia para  atraer un rayo y canalizar la descarga eléctrica hacia tierra, de modo tal que no cause daños a las instalaciones de telecomunicaciones como por ejemplo en las estaciones repetidoras de microondas, TVRO, VSAT, equipos de radio y equipos de cómputo en general. Además lo más importante proteger a los seres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humanos.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7554"/>
            <a:ext cx="3692985" cy="41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97554"/>
            <a:ext cx="3110015" cy="4146687"/>
          </a:xfrm>
          <a:prstGeom prst="rect">
            <a:avLst/>
          </a:prstGeom>
        </p:spPr>
      </p:pic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5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78861"/>
            <a:ext cx="8229600" cy="360040"/>
          </a:xfrm>
        </p:spPr>
        <p:txBody>
          <a:bodyPr>
            <a:norm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TIPOS DE PARARRAYOS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data:image/jpeg;base64,/9j/4AAQSkZJRgABAQAAAQABAAD/2wCEAAkGBg8SERASERAVEA8QFhQVEg8QFhAQEg8PFBIYFhcQFRQXGyYeFxkkGxQUHy8gIycpLCwsFR4xNTAqNSYrLCkBCQoKDgwOGg8PFCwcFxwsLCkpKS0pLCkpKSkpKSkpKSwpKSwpKSwpKSkpKSkpKSksLCksKSksLCwsKSwsKSkpKf/AABEIARwArwMBIgACEQEDEQH/xAAbAAEAAgMBAQAAAAAAAAAAAAAABQYBBAcDAv/EAEIQAAIBAgIGBAoHBwUBAAAAAAABAgMRBCEFBhIxQVEiYXGBBxMjMlJikaGxshQzQnKSwdEkNFNjc6LCdIKzw/Al/8QAFwEBAQEBAAAAAAAAAAAAAAAAAAECA//EAB0RAQEAAgMBAQEAAAAAAAAAAAABAhEhMUFRMgP/2gAMAwEAAhEDEQA/AO4gAAAAAAAAAAAAAAAAAAAAAAAAAAAAAAAAAAAAAAAAADB50sTCTkoyTcMpJfZbzzPSRWNTZ3njX/Nj8gTa0AAKAAAAAAAAAAAAAAAAAAAAAAAA8sVK0JvlGT9xWNQ5XeNf82P/ABRLFpKVqVV+rL3qxXdRN+O/r/8AXEvjPq2AAjQAAAAAAAAAAAAAAAAAAAAAAADR03K1Cp2Je9EB4P53WNfPEP5Ik1rF9S1zlFf3EB4Nvq8X/qJfJEvjPq5AAjQAAAAAAAAAAAAAAAAAAAAAAACJ1jfk4/eXwbITwZ/U4l88RP5YkvrLO0afbJ+yL/Uh/Bf+7V+vEVPliXxn1cgARoAAAAAAAAAAAAAYMmhprCSqUZxhNwlbKUXZ35Gvq3pfx9LpZVqfRqR9bhLse8IlwAFAAAAAEFrI86fVGo/ciK8F37pVfOvU+WJv60VOl2UpsjvBW/2Kf9ap8sS+MT9LlGom2k02t65H0Q2g3tVcVL1oR9kL/wCZMkbgAAAB5YjEwgk5yUU2leWSu9yA9QYTMgAAAAAGGU3TLlgsVHExXkqmVWK4xvv7U/iXM0NM6PValKDV3Z2XPLcErcpVYySlF3jJXTW5p7mfZS9R9MOEp4Oq+lTzpN/ah6PcXNMErIACgBhgVLW6ulKp1UX72zU8Gb/+fUtxqzXe1FfmZ1zeeJfKkl8TX8H1XZ0dJ8q1R/hpqX5GmJ3Vk1VltQrz4Tr1GuxWivlJwg9S4/sdJvfJzl+KbZOGWoAAKw2VDH1PpuLhh19RQtUrPg0n0Kfe1n1I39bNOxoUpc7Zpcb7o9rPvU7Q7oUL1M69d+Mqv1msodiVkVO06kZAIoAAAAAAACg67aMlSqQxNLKcHtJrq85fn3stugdLxxNGFWO95SXoz4o9NK4FVaco2z3q/NcO/d3nPNAaSeBxcqcm/o9bn9nPe+tO6Kz1XUAYi7570ZI0BgAc/wBdKn7592K9xo6p11HRdZ33Os/xbMV8Geuuk8sZ2xRC6BqtaKxDf28RsL7sYqT97NObqGrVO2Ew6/lx9rRJmto+ns0qS5Qiv7UbJl0DwxeKVOLk+G5c3yPZso+umsDjHZhnKXQppZtyk7Xt7BEt01tH0Xj8feXSw+EalL0Z198Y91r9yOg2IfVPQawuGhTf1kunUlxdSSz9mSJkEgAAoAAAAAAAAyi696D2ulFZu8otcJpXlHvSv2pl6NTSeC8bTlG9pb4y9GazT9oSzauahaxeOp+Jm/KUvN9aHLu+Fi3HHsZOeExMK0Fsxk7tcIVE7Sg+q/uZ1bRmkYVqUKkd0lmuTW9FqY1tnzKSWbdkt7fBH0QOsmMs6dN7pWbW7abaS7t5Ft0pWuOLg44vpLOcbda5oidFzX0DD0+NTEVJterKUIRv25nQtZ3SWCklbK3LN3sc1hjKdOeGnvXjIbcHucdtNPtTTN1zdvhGyS5H0YUjyxWIUIuT4blzfBGHVoacx6hFxW9rN8olM1Rwf0zGSxEl5HCu0E90qr3PuWfejy1t0pOTjSh0qtdqKS5Seyl3vLsRetXtDRwuHp0Y74q836VR+dL/ANyLeGZzdpMAEaAAAAAAAAAAAAAFI130Im20ls1+e6OIisvxRy7YrmQ+oGsTpVPEVHaM2lnwluT/AC9h0TSeAjWpTpyy2lk/Rks1JdjszkWsOElCaq22ZpuNWPKrHf3NWaNRi8Xbs9yta76Iq1acKlHOpRe04enDil1rf7T01K1hWKoK78rStGfOS+zPv+KZPV30ZdSfwMtduU6fxPjaMNh2WW0nwaILQ2hniMbhKLyhG0pPfdQe218F3kzpal+zUH6VWbfXnxM+CuhtYty/hwqv8c0l8DVYxdcsVbWHS66Tv5Omm782t/6Erp3SPi4bK8+fLeo8X+Rz7TVSderSwtLOcpJSfBSfB9UVdifVy+JHUHRrxFepjKi6NNuNNPd4xrNr7sXbvZ0RGponRsKFGnRh5tNWvzfGT628zcMtQAAUAAAAAAAAAAAAACm676Fi3463QqJQq5ebL7FbueT7UXI8sTh41IyhJXjNNNc0wlm3GNW9LTwWK6S6N7SjzhfP9Udir1lKlKUXeLg2nzTi3c5RrdoKcHLjUo2TfGdN+ZU/J9hP6k6x7eFrUZvONObp9my9qHc93UzVZlQmkpfs+Dz3zm/j+ht+CTZgsbXllGChG/fKTXwNHSLXisCuOzUl7mfOplWX0V00rKdVzlJ7pJRSiuxWbLeWZwsOlNKNudWXnPKEeCfD2G/qFoPZUsTPOdS6p337N7yn/ufuXWQmCwbxmJjTjlSh5zX8Nb32yeR0qnTUUklZJWSXBLcjNaxnr6RkAjYAAAAAAAAAAAAAAAAAAITWTRKqw20rygndelTfnR/NHMsBoypSx0aEIuarPK11aP8AEfJJbztBzjBYmUcfiXF7Lc7XXLaeRqMZRs616Go0foub2YKUHtO6SlltP2kRUiqdJQh9pWXVBce1mrrrrBXlU2HJOKTysuJC6saRrSx2EoublCVSHRdnks7X5ZFZ1t13VTQv0ej0larUtKfUuEO782TgBh1AAAAAAAAAAAAAAAAAAAAAA5Zo+d8ZiX/MfxZ1NlW0xoKlRlPExy22tuHBybtdFjOTl2tM7131fqY1KgnpTCdU2/ZBm/rBoqPjpOVTZyu1s3su0vOp2oFPDTWJnPxlWUehlaNOMln2uxazjyuYAMugAAAAAAAAAAAAAAAAAAAAAETrNnRt68PmJVlUnWr4qpsy8lTjLKCV3k98uZYzleFS1pXlpr1UvazquHVoRXKK+By3XLDShiZLaV5JOLS3PgmWnUbWypilOnVj5SkleayTW6zXB/EuTOHC2gAy6AAAAAAAAAAAAAAAAAAAAADDKxiNJtV6jptb8+KbSsWTEeZL7r+BS9CUKed5qLvkm98Yxed+03i55onTbVeptT871ctxaNRI0/o8pRS2pVJbbW9uNkr9xRtPxnTxEoxd1lms1uJ7wYUZxni05PYew1Hrd+kXJnDt0EAHN2AAAAAAAAAAAAAAAAAAAAAHlifMn91/A59PDuzt15PtOhYmLcJJb2ml22KU6TV01bfl3nTBy/ogJ0p3a4Fl8H1G0sS+Pk/8iHrp3J/UOm7YiTTUZTiot8dmLvbnvLn0mHa2AA5OwAAAAAAAAAAAAAAAAAAAAAGticBTn50bvnuZsgCMjq7h73cNp9buSMIJJJKyXBZWPoF2mtAAIo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622425"/>
            <a:ext cx="20859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4" descr="data:image/jpeg;base64,/9j/4AAQSkZJRgABAQAAAQABAAD/2wCEAAkGBg8SERASERAVEA8QFhQVEg8QFhAQEg8PFBIYFhcQFRQXGyYeFxkkGxQUHy8gIycpLCwsFR4xNTAqNSYrLCkBCQoKDgwOGg8PFCwcFxwsLCkpKS0pLCkpKSkpKSkpKSwpKSwpKSwpKSkpKSkpKSksLCksKSksLCwsKSwsKSkpKf/AABEIARwArwMBIgACEQEDEQH/xAAbAAEAAgMBAQAAAAAAAAAAAAAABQYBBAcDAv/EAEIQAAIBAgIGBAoHBwUBAAAAAAABAgMRBCEFBhIxQVEiYXGBBxMjMlJikaGxshQzQnKSwdEkNFNjc6LCdIKzw/Al/8QAFwEBAQEBAAAAAAAAAAAAAAAAAAECA//EAB0RAQEAAgMBAQEAAAAAAAAAAAABAhEhMUFRMgP/2gAMAwEAAhEDEQA/AO4gAAAAAAAAAAAAAAAAAAAAAAAAAAAAAAAAAAAAAAAAADB50sTCTkoyTcMpJfZbzzPSRWNTZ3njX/Nj8gTa0AAKAAAAAAAAAAAAAAAAAAAAAAAA8sVK0JvlGT9xWNQ5XeNf82P/ABRLFpKVqVV+rL3qxXdRN+O/r/8AXEvjPq2AAjQAAAAAAAAAAAAAAAAAAAAAAADR03K1Cp2Je9EB4P53WNfPEP5Ik1rF9S1zlFf3EB4Nvq8X/qJfJEvjPq5AAjQAAAAAAAAAAAAAAAAAAAAAAACJ1jfk4/eXwbITwZ/U4l88RP5YkvrLO0afbJ+yL/Uh/Bf+7V+vEVPliXxn1cgARoAAAAAAAAAAAAAYMmhprCSqUZxhNwlbKUXZ35Gvq3pfx9LpZVqfRqR9bhLse8IlwAFAAAAAEFrI86fVGo/ciK8F37pVfOvU+WJv60VOl2UpsjvBW/2Kf9ap8sS+MT9LlGom2k02t65H0Q2g3tVcVL1oR9kL/wCZMkbgAAAB5YjEwgk5yUU2leWSu9yA9QYTMgAAAAAGGU3TLlgsVHExXkqmVWK4xvv7U/iXM0NM6PValKDV3Z2XPLcErcpVYySlF3jJXTW5p7mfZS9R9MOEp4Oq+lTzpN/ah6PcXNMErIACgBhgVLW6ulKp1UX72zU8Gb/+fUtxqzXe1FfmZ1zeeJfKkl8TX8H1XZ0dJ8q1R/hpqX5GmJ3Vk1VltQrz4Tr1GuxWivlJwg9S4/sdJvfJzl+KbZOGWoAAKw2VDH1PpuLhh19RQtUrPg0n0Kfe1n1I39bNOxoUpc7Zpcb7o9rPvU7Q7oUL1M69d+Mqv1msodiVkVO06kZAIoAAAAAAACg67aMlSqQxNLKcHtJrq85fn3stugdLxxNGFWO95SXoz4o9NK4FVaco2z3q/NcO/d3nPNAaSeBxcqcm/o9bn9nPe+tO6Kz1XUAYi7570ZI0BgAc/wBdKn7592K9xo6p11HRdZ33Os/xbMV8Geuuk8sZ2xRC6BqtaKxDf28RsL7sYqT97NObqGrVO2Ew6/lx9rRJmto+ns0qS5Qiv7UbJl0DwxeKVOLk+G5c3yPZso+umsDjHZhnKXQppZtyk7Xt7BEt01tH0Xj8feXSw+EalL0Z198Y91r9yOg2IfVPQawuGhTf1kunUlxdSSz9mSJkEgAAoAAAAAAAAyi696D2ulFZu8otcJpXlHvSv2pl6NTSeC8bTlG9pb4y9GazT9oSzauahaxeOp+Jm/KUvN9aHLu+Fi3HHsZOeExMK0Fsxk7tcIVE7Sg+q/uZ1bRmkYVqUKkd0lmuTW9FqY1tnzKSWbdkt7fBH0QOsmMs6dN7pWbW7abaS7t5Ft0pWuOLg44vpLOcbda5oidFzX0DD0+NTEVJterKUIRv25nQtZ3SWCklbK3LN3sc1hjKdOeGnvXjIbcHucdtNPtTTN1zdvhGyS5H0YUjyxWIUIuT4blzfBGHVoacx6hFxW9rN8olM1Rwf0zGSxEl5HCu0E90qr3PuWfejy1t0pOTjSh0qtdqKS5Seyl3vLsRetXtDRwuHp0Y74q836VR+dL/ANyLeGZzdpMAEaAAAAAAAAAAAAAFI130Im20ls1+e6OIisvxRy7YrmQ+oGsTpVPEVHaM2lnwluT/AC9h0TSeAjWpTpyy2lk/Rks1JdjszkWsOElCaq22ZpuNWPKrHf3NWaNRi8Xbs9yta76Iq1acKlHOpRe04enDil1rf7T01K1hWKoK78rStGfOS+zPv+KZPV30ZdSfwMtduU6fxPjaMNh2WW0nwaILQ2hniMbhKLyhG0pPfdQe218F3kzpal+zUH6VWbfXnxM+CuhtYty/hwqv8c0l8DVYxdcsVbWHS66Tv5Omm782t/6Erp3SPi4bK8+fLeo8X+Rz7TVSderSwtLOcpJSfBSfB9UVdifVy+JHUHRrxFepjKi6NNuNNPd4xrNr7sXbvZ0RGponRsKFGnRh5tNWvzfGT628zcMtQAAUAAAAAAAAAAAAACm676Fi3463QqJQq5ebL7FbueT7UXI8sTh41IyhJXjNNNc0wlm3GNW9LTwWK6S6N7SjzhfP9Udir1lKlKUXeLg2nzTi3c5RrdoKcHLjUo2TfGdN+ZU/J9hP6k6x7eFrUZvONObp9my9qHc93UzVZlQmkpfs+Dz3zm/j+ht+CTZgsbXllGChG/fKTXwNHSLXisCuOzUl7mfOplWX0V00rKdVzlJ7pJRSiuxWbLeWZwsOlNKNudWXnPKEeCfD2G/qFoPZUsTPOdS6p337N7yn/ufuXWQmCwbxmJjTjlSh5zX8Nb32yeR0qnTUUklZJWSXBLcjNaxnr6RkAjYAAAAAAAAAAAAAAAAAAITWTRKqw20rygndelTfnR/NHMsBoypSx0aEIuarPK11aP8AEfJJbztBzjBYmUcfiXF7Lc7XXLaeRqMZRs616Go0foub2YKUHtO6SlltP2kRUiqdJQh9pWXVBce1mrrrrBXlU2HJOKTysuJC6saRrSx2EoublCVSHRdnks7X5ZFZ1t13VTQv0ej0larUtKfUuEO782TgBh1AAAAAAAAAAAAAAAAAAAAAA5Zo+d8ZiX/MfxZ1NlW0xoKlRlPExy22tuHBybtdFjOTl2tM7131fqY1KgnpTCdU2/ZBm/rBoqPjpOVTZyu1s3su0vOp2oFPDTWJnPxlWUehlaNOMln2uxazjyuYAMugAAAAAAAAAAAAAAAAAAAAAETrNnRt68PmJVlUnWr4qpsy8lTjLKCV3k98uZYzleFS1pXlpr1UvazquHVoRXKK+By3XLDShiZLaV5JOLS3PgmWnUbWypilOnVj5SkleayTW6zXB/EuTOHC2gAy6AAAAAAAAAAAAAAAAAAAAADDKxiNJtV6jptb8+KbSsWTEeZL7r+BS9CUKed5qLvkm98Yxed+03i55onTbVeptT871ctxaNRI0/o8pRS2pVJbbW9uNkr9xRtPxnTxEoxd1lms1uJ7wYUZxni05PYew1Hrd+kXJnDt0EAHN2AAAAAAAAAAAAAAAAAAAAAHlifMn91/A59PDuzt15PtOhYmLcJJb2ml22KU6TV01bfl3nTBy/ogJ0p3a4Fl8H1G0sS+Pk/8iHrp3J/UOm7YiTTUZTiot8dmLvbnvLn0mHa2AA5OwAAAAAAAAAAAAAAAAAAAAAGticBTn50bvnuZsgCMjq7h73cNp9buSMIJJJKyXBZWPoF2mtAAIoAAAAAAAAAAAAAAAAAAAAAAAAAAAAAAAAAAAAAAAD//2Q=="/>
          <p:cNvSpPr>
            <a:spLocks noChangeAspect="1" noChangeArrowheads="1"/>
          </p:cNvSpPr>
          <p:nvPr/>
        </p:nvSpPr>
        <p:spPr bwMode="auto">
          <a:xfrm>
            <a:off x="307975" y="-1470025"/>
            <a:ext cx="20859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7410" name="Picture 2" descr="images pararayos franklin pag 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7" y="1553862"/>
            <a:ext cx="3802642" cy="38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imagesCES6HBS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18" y="1537198"/>
            <a:ext cx="3103401" cy="39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273718" y="910371"/>
            <a:ext cx="2715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sz="1600" dirty="0" smtClean="0">
                <a:latin typeface="Arial" pitchFamily="34" charset="0"/>
                <a:cs typeface="Arial" pitchFamily="34" charset="0"/>
              </a:rPr>
              <a:t>2. Pararrayo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tipo Radiactivo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3659" y="986571"/>
            <a:ext cx="2488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dirty="0" smtClean="0">
                <a:latin typeface="Arial" pitchFamily="34" charset="0"/>
                <a:cs typeface="Arial" pitchFamily="34" charset="0"/>
              </a:rPr>
              <a:t>1. Pararrayo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tipo Franklin</a:t>
            </a:r>
          </a:p>
        </p:txBody>
      </p:sp>
      <p:grpSp>
        <p:nvGrpSpPr>
          <p:cNvPr id="10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2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6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689496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COMPONENTES DE UN SISTEMA DE PARARRAYOS: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data:image/jpeg;base64,/9j/4AAQSkZJRgABAQAAAQABAAD/2wCEAAkGBg8SERASERAVEA8QFhQVEg8QFhAQEg8PFBIYFhcQFRQXGyYeFxkkGxQUHy8gIycpLCwsFR4xNTAqNSYrLCkBCQoKDgwOGg8PFCwcFxwsLCkpKS0pLCkpKSkpKSkpKSwpKSwpKSwpKSkpKSkpKSksLCksKSksLCwsKSwsKSkpKf/AABEIARwArwMBIgACEQEDEQH/xAAbAAEAAgMBAQAAAAAAAAAAAAAABQYBBAcDAv/EAEIQAAIBAgIGBAoHBwUBAAAAAAABAgMRBCEFBhIxQVEiYXGBBxMjMlJikaGxshQzQnKSwdEkNFNjc6LCdIKzw/Al/8QAFwEBAQEBAAAAAAAAAAAAAAAAAAECA//EAB0RAQEAAgMBAQEAAAAAAAAAAAABAhEhMUFRMgP/2gAMAwEAAhEDEQA/AO4gAAAAAAAAAAAAAAAAAAAAAAAAAAAAAAAAAAAAAAAAADB50sTCTkoyTcMpJfZbzzPSRWNTZ3njX/Nj8gTa0AAKAAAAAAAAAAAAAAAAAAAAAAAA8sVK0JvlGT9xWNQ5XeNf82P/ABRLFpKVqVV+rL3qxXdRN+O/r/8AXEvjPq2AAjQAAAAAAAAAAAAAAAAAAAAAAADR03K1Cp2Je9EB4P53WNfPEP5Ik1rF9S1zlFf3EB4Nvq8X/qJfJEvjPq5AAjQAAAAAAAAAAAAAAAAAAAAAAACJ1jfk4/eXwbITwZ/U4l88RP5YkvrLO0afbJ+yL/Uh/Bf+7V+vEVPliXxn1cgARoAAAAAAAAAAAAAYMmhprCSqUZxhNwlbKUXZ35Gvq3pfx9LpZVqfRqR9bhLse8IlwAFAAAAAEFrI86fVGo/ciK8F37pVfOvU+WJv60VOl2UpsjvBW/2Kf9ap8sS+MT9LlGom2k02t65H0Q2g3tVcVL1oR9kL/wCZMkbgAAAB5YjEwgk5yUU2leWSu9yA9QYTMgAAAAAGGU3TLlgsVHExXkqmVWK4xvv7U/iXM0NM6PValKDV3Z2XPLcErcpVYySlF3jJXTW5p7mfZS9R9MOEp4Oq+lTzpN/ah6PcXNMErIACgBhgVLW6ulKp1UX72zU8Gb/+fUtxqzXe1FfmZ1zeeJfKkl8TX8H1XZ0dJ8q1R/hpqX5GmJ3Vk1VltQrz4Tr1GuxWivlJwg9S4/sdJvfJzl+KbZOGWoAAKw2VDH1PpuLhh19RQtUrPg0n0Kfe1n1I39bNOxoUpc7Zpcb7o9rPvU7Q7oUL1M69d+Mqv1msodiVkVO06kZAIoAAAAAAACg67aMlSqQxNLKcHtJrq85fn3stugdLxxNGFWO95SXoz4o9NK4FVaco2z3q/NcO/d3nPNAaSeBxcqcm/o9bn9nPe+tO6Kz1XUAYi7570ZI0BgAc/wBdKn7592K9xo6p11HRdZ33Os/xbMV8Geuuk8sZ2xRC6BqtaKxDf28RsL7sYqT97NObqGrVO2Ew6/lx9rRJmto+ns0qS5Qiv7UbJl0DwxeKVOLk+G5c3yPZso+umsDjHZhnKXQppZtyk7Xt7BEt01tH0Xj8feXSw+EalL0Z198Y91r9yOg2IfVPQawuGhTf1kunUlxdSSz9mSJkEgAAoAAAAAAAAyi696D2ulFZu8otcJpXlHvSv2pl6NTSeC8bTlG9pb4y9GazT9oSzauahaxeOp+Jm/KUvN9aHLu+Fi3HHsZOeExMK0Fsxk7tcIVE7Sg+q/uZ1bRmkYVqUKkd0lmuTW9FqY1tnzKSWbdkt7fBH0QOsmMs6dN7pWbW7abaS7t5Ft0pWuOLg44vpLOcbda5oidFzX0DD0+NTEVJterKUIRv25nQtZ3SWCklbK3LN3sc1hjKdOeGnvXjIbcHucdtNPtTTN1zdvhGyS5H0YUjyxWIUIuT4blzfBGHVoacx6hFxW9rN8olM1Rwf0zGSxEl5HCu0E90qr3PuWfejy1t0pOTjSh0qtdqKS5Seyl3vLsRetXtDRwuHp0Y74q836VR+dL/ANyLeGZzdpMAEaAAAAAAAAAAAAAFI130Im20ls1+e6OIisvxRy7YrmQ+oGsTpVPEVHaM2lnwluT/AC9h0TSeAjWpTpyy2lk/Rks1JdjszkWsOElCaq22ZpuNWPKrHf3NWaNRi8Xbs9yta76Iq1acKlHOpRe04enDil1rf7T01K1hWKoK78rStGfOS+zPv+KZPV30ZdSfwMtduU6fxPjaMNh2WW0nwaILQ2hniMbhKLyhG0pPfdQe218F3kzpal+zUH6VWbfXnxM+CuhtYty/hwqv8c0l8DVYxdcsVbWHS66Tv5Omm782t/6Erp3SPi4bK8+fLeo8X+Rz7TVSderSwtLOcpJSfBSfB9UVdifVy+JHUHRrxFepjKi6NNuNNPd4xrNr7sXbvZ0RGponRsKFGnRh5tNWvzfGT628zcMtQAAUAAAAAAAAAAAAACm676Fi3463QqJQq5ebL7FbueT7UXI8sTh41IyhJXjNNNc0wlm3GNW9LTwWK6S6N7SjzhfP9Udir1lKlKUXeLg2nzTi3c5RrdoKcHLjUo2TfGdN+ZU/J9hP6k6x7eFrUZvONObp9my9qHc93UzVZlQmkpfs+Dz3zm/j+ht+CTZgsbXllGChG/fKTXwNHSLXisCuOzUl7mfOplWX0V00rKdVzlJ7pJRSiuxWbLeWZwsOlNKNudWXnPKEeCfD2G/qFoPZUsTPOdS6p337N7yn/ufuXWQmCwbxmJjTjlSh5zX8Nb32yeR0qnTUUklZJWSXBLcjNaxnr6RkAjYAAAAAAAAAAAAAAAAAAITWTRKqw20rygndelTfnR/NHMsBoypSx0aEIuarPK11aP8AEfJJbztBzjBYmUcfiXF7Lc7XXLaeRqMZRs616Go0foub2YKUHtO6SlltP2kRUiqdJQh9pWXVBce1mrrrrBXlU2HJOKTysuJC6saRrSx2EoublCVSHRdnks7X5ZFZ1t13VTQv0ej0larUtKfUuEO782TgBh1AAAAAAAAAAAAAAAAAAAAAA5Zo+d8ZiX/MfxZ1NlW0xoKlRlPExy22tuHBybtdFjOTl2tM7131fqY1KgnpTCdU2/ZBm/rBoqPjpOVTZyu1s3su0vOp2oFPDTWJnPxlWUehlaNOMln2uxazjyuYAMugAAAAAAAAAAAAAAAAAAAAAETrNnRt68PmJVlUnWr4qpsy8lTjLKCV3k98uZYzleFS1pXlpr1UvazquHVoRXKK+By3XLDShiZLaV5JOLS3PgmWnUbWypilOnVj5SkleayTW6zXB/EuTOHC2gAy6AAAAAAAAAAAAAAAAAAAAADDKxiNJtV6jptb8+KbSsWTEeZL7r+BS9CUKed5qLvkm98Yxed+03i55onTbVeptT871ctxaNRI0/o8pRS2pVJbbW9uNkr9xRtPxnTxEoxd1lms1uJ7wYUZxni05PYew1Hrd+kXJnDt0EAHN2AAAAAAAAAAAAAAAAAAAAAHlifMn91/A59PDuzt15PtOhYmLcJJb2ml22KU6TV01bfl3nTBy/ogJ0p3a4Fl8H1G0sS+Pk/8iHrp3J/UOm7YiTTUZTiot8dmLvbnvLn0mHa2AA5OwAAAAAAAAAAAAAAAAAAAAAGticBTn50bvnuZsgCMjq7h73cNp9buSMIJJJKyXBZWPoF2mtAAIo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622425"/>
            <a:ext cx="20859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4" descr="data:image/jpeg;base64,/9j/4AAQSkZJRgABAQAAAQABAAD/2wCEAAkGBg8SERASERAVEA8QFhQVEg8QFhAQEg8PFBIYFhcQFRQXGyYeFxkkGxQUHy8gIycpLCwsFR4xNTAqNSYrLCkBCQoKDgwOGg8PFCwcFxwsLCkpKS0pLCkpKSkpKSkpKSwpKSwpKSwpKSkpKSkpKSksLCksKSksLCwsKSwsKSkpKf/AABEIARwArwMBIgACEQEDEQH/xAAbAAEAAgMBAQAAAAAAAAAAAAAABQYBBAcDAv/EAEIQAAIBAgIGBAoHBwUBAAAAAAABAgMRBCEFBhIxQVEiYXGBBxMjMlJikaGxshQzQnKSwdEkNFNjc6LCdIKzw/Al/8QAFwEBAQEBAAAAAAAAAAAAAAAAAAECA//EAB0RAQEAAgMBAQEAAAAAAAAAAAABAhEhMUFRMgP/2gAMAwEAAhEDEQA/AO4gAAAAAAAAAAAAAAAAAAAAAAAAAAAAAAAAAAAAAAAAADB50sTCTkoyTcMpJfZbzzPSRWNTZ3njX/Nj8gTa0AAKAAAAAAAAAAAAAAAAAAAAAAAA8sVK0JvlGT9xWNQ5XeNf82P/ABRLFpKVqVV+rL3qxXdRN+O/r/8AXEvjPq2AAjQAAAAAAAAAAAAAAAAAAAAAAADR03K1Cp2Je9EB4P53WNfPEP5Ik1rF9S1zlFf3EB4Nvq8X/qJfJEvjPq5AAjQAAAAAAAAAAAAAAAAAAAAAAACJ1jfk4/eXwbITwZ/U4l88RP5YkvrLO0afbJ+yL/Uh/Bf+7V+vEVPliXxn1cgARoAAAAAAAAAAAAAYMmhprCSqUZxhNwlbKUXZ35Gvq3pfx9LpZVqfRqR9bhLse8IlwAFAAAAAEFrI86fVGo/ciK8F37pVfOvU+WJv60VOl2UpsjvBW/2Kf9ap8sS+MT9LlGom2k02t65H0Q2g3tVcVL1oR9kL/wCZMkbgAAAB5YjEwgk5yUU2leWSu9yA9QYTMgAAAAAGGU3TLlgsVHExXkqmVWK4xvv7U/iXM0NM6PValKDV3Z2XPLcErcpVYySlF3jJXTW5p7mfZS9R9MOEp4Oq+lTzpN/ah6PcXNMErIACgBhgVLW6ulKp1UX72zU8Gb/+fUtxqzXe1FfmZ1zeeJfKkl8TX8H1XZ0dJ8q1R/hpqX5GmJ3Vk1VltQrz4Tr1GuxWivlJwg9S4/sdJvfJzl+KbZOGWoAAKw2VDH1PpuLhh19RQtUrPg0n0Kfe1n1I39bNOxoUpc7Zpcb7o9rPvU7Q7oUL1M69d+Mqv1msodiVkVO06kZAIoAAAAAAACg67aMlSqQxNLKcHtJrq85fn3stugdLxxNGFWO95SXoz4o9NK4FVaco2z3q/NcO/d3nPNAaSeBxcqcm/o9bn9nPe+tO6Kz1XUAYi7570ZI0BgAc/wBdKn7592K9xo6p11HRdZ33Os/xbMV8Geuuk8sZ2xRC6BqtaKxDf28RsL7sYqT97NObqGrVO2Ew6/lx9rRJmto+ns0qS5Qiv7UbJl0DwxeKVOLk+G5c3yPZso+umsDjHZhnKXQppZtyk7Xt7BEt01tH0Xj8feXSw+EalL0Z198Y91r9yOg2IfVPQawuGhTf1kunUlxdSSz9mSJkEgAAoAAAAAAAAyi696D2ulFZu8otcJpXlHvSv2pl6NTSeC8bTlG9pb4y9GazT9oSzauahaxeOp+Jm/KUvN9aHLu+Fi3HHsZOeExMK0Fsxk7tcIVE7Sg+q/uZ1bRmkYVqUKkd0lmuTW9FqY1tnzKSWbdkt7fBH0QOsmMs6dN7pWbW7abaS7t5Ft0pWuOLg44vpLOcbda5oidFzX0DD0+NTEVJterKUIRv25nQtZ3SWCklbK3LN3sc1hjKdOeGnvXjIbcHucdtNPtTTN1zdvhGyS5H0YUjyxWIUIuT4blzfBGHVoacx6hFxW9rN8olM1Rwf0zGSxEl5HCu0E90qr3PuWfejy1t0pOTjSh0qtdqKS5Seyl3vLsRetXtDRwuHp0Y74q836VR+dL/ANyLeGZzdpMAEaAAAAAAAAAAAAAFI130Im20ls1+e6OIisvxRy7YrmQ+oGsTpVPEVHaM2lnwluT/AC9h0TSeAjWpTpyy2lk/Rks1JdjszkWsOElCaq22ZpuNWPKrHf3NWaNRi8Xbs9yta76Iq1acKlHOpRe04enDil1rf7T01K1hWKoK78rStGfOS+zPv+KZPV30ZdSfwMtduU6fxPjaMNh2WW0nwaILQ2hniMbhKLyhG0pPfdQe218F3kzpal+zUH6VWbfXnxM+CuhtYty/hwqv8c0l8DVYxdcsVbWHS66Tv5Omm782t/6Erp3SPi4bK8+fLeo8X+Rz7TVSderSwtLOcpJSfBSfB9UVdifVy+JHUHRrxFepjKi6NNuNNPd4xrNr7sXbvZ0RGponRsKFGnRh5tNWvzfGT628zcMtQAAUAAAAAAAAAAAAACm676Fi3463QqJQq5ebL7FbueT7UXI8sTh41IyhJXjNNNc0wlm3GNW9LTwWK6S6N7SjzhfP9Udir1lKlKUXeLg2nzTi3c5RrdoKcHLjUo2TfGdN+ZU/J9hP6k6x7eFrUZvONObp9my9qHc93UzVZlQmkpfs+Dz3zm/j+ht+CTZgsbXllGChG/fKTXwNHSLXisCuOzUl7mfOplWX0V00rKdVzlJ7pJRSiuxWbLeWZwsOlNKNudWXnPKEeCfD2G/qFoPZUsTPOdS6p337N7yn/ufuXWQmCwbxmJjTjlSh5zX8Nb32yeR0qnTUUklZJWSXBLcjNaxnr6RkAjYAAAAAAAAAAAAAAAAAAITWTRKqw20rygndelTfnR/NHMsBoypSx0aEIuarPK11aP8AEfJJbztBzjBYmUcfiXF7Lc7XXLaeRqMZRs616Go0foub2YKUHtO6SlltP2kRUiqdJQh9pWXVBce1mrrrrBXlU2HJOKTysuJC6saRrSx2EoublCVSHRdnks7X5ZFZ1t13VTQv0ej0larUtKfUuEO782TgBh1AAAAAAAAAAAAAAAAAAAAAA5Zo+d8ZiX/MfxZ1NlW0xoKlRlPExy22tuHBybtdFjOTl2tM7131fqY1KgnpTCdU2/ZBm/rBoqPjpOVTZyu1s3su0vOp2oFPDTWJnPxlWUehlaNOMln2uxazjyuYAMugAAAAAAAAAAAAAAAAAAAAAETrNnRt68PmJVlUnWr4qpsy8lTjLKCV3k98uZYzleFS1pXlpr1UvazquHVoRXKK+By3XLDShiZLaV5JOLS3PgmWnUbWypilOnVj5SkleayTW6zXB/EuTOHC2gAy6AAAAAAAAAAAAAAAAAAAAADDKxiNJtV6jptb8+KbSsWTEeZL7r+BS9CUKed5qLvkm98Yxed+03i55onTbVeptT871ctxaNRI0/o8pRS2pVJbbW9uNkr9xRtPxnTxEoxd1lms1uJ7wYUZxni05PYew1Hrd+kXJnDt0EAHN2AAAAAAAAAAAAAAAAAAAAAHlifMn91/A59PDuzt15PtOhYmLcJJb2ml22KU6TV01bfl3nTBy/ogJ0p3a4Fl8H1G0sS+Pk/8iHrp3J/UOm7YiTTUZTiot8dmLvbnvLn0mHa2AA5OwAAAAAAAAAAAAAAAAAAAAAGticBTn50bvnuZsgCMjq7h73cNp9buSMIJJJKyXBZWPoF2mtAAIoAAAAAAAAAAAAAAAAAAAAAAAAAAAAAAAAAAAAAAAD//2Q=="/>
          <p:cNvSpPr>
            <a:spLocks noChangeAspect="1" noChangeArrowheads="1"/>
          </p:cNvSpPr>
          <p:nvPr/>
        </p:nvSpPr>
        <p:spPr bwMode="auto">
          <a:xfrm>
            <a:off x="307975" y="-1470025"/>
            <a:ext cx="20859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683568" y="980728"/>
            <a:ext cx="803772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Captor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. 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Llamado 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Es un elemento conductor de una terminación aérea, capaz de atraer una descarga atmosférica,  para desviarla de alguna parte vulnerable de una   estación de telecomunicaciones, escuelas, viviendas,  etc.</a:t>
            </a:r>
          </a:p>
          <a:p>
            <a:r>
              <a:rPr lang="es-ES" sz="1600" dirty="0">
                <a:latin typeface="Arial" pitchFamily="34" charset="0"/>
                <a:cs typeface="Arial" pitchFamily="34" charset="0"/>
              </a:rPr>
              <a:t> 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2. Torre</a:t>
            </a:r>
          </a:p>
          <a:p>
            <a:pPr lvl="0"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la estructura metálica donde el la parte superior se instala el captor, es el que da altura y define el área de protección.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3. Cable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de bajada. 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1600" dirty="0">
                <a:latin typeface="Arial" pitchFamily="34" charset="0"/>
                <a:cs typeface="Arial" pitchFamily="34" charset="0"/>
              </a:rPr>
              <a:t>Es aquel que conecta al captor (pararrayos) y el Sistema   de Puesta a Tierra (SPAT).</a:t>
            </a:r>
          </a:p>
          <a:p>
            <a:pPr algn="just"/>
            <a:r>
              <a:rPr lang="es-PE" sz="1600" dirty="0">
                <a:latin typeface="Arial" pitchFamily="34" charset="0"/>
                <a:cs typeface="Arial" pitchFamily="34" charset="0"/>
              </a:rPr>
              <a:t>A través de él circula la descarga eléctrica de un rayo   hacia tierra.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es-PE" sz="1600" b="1" dirty="0" smtClean="0">
                <a:latin typeface="Arial" pitchFamily="34" charset="0"/>
                <a:cs typeface="Arial" pitchFamily="34" charset="0"/>
              </a:rPr>
              <a:t>4. Puesta </a:t>
            </a:r>
            <a:r>
              <a:rPr lang="es-PE" sz="1600" b="1" dirty="0">
                <a:latin typeface="Arial" pitchFamily="34" charset="0"/>
                <a:cs typeface="Arial" pitchFamily="34" charset="0"/>
              </a:rPr>
              <a:t>a  tierra (SPAT).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 </a:t>
            </a: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la encargada de dispersar con rapidez  y confiabilidad cualquier corriente de descarga.</a:t>
            </a:r>
            <a:endParaRPr lang="es-PE" sz="1600" dirty="0">
              <a:latin typeface="Arial" pitchFamily="34" charset="0"/>
              <a:cs typeface="Arial" pitchFamily="34" charset="0"/>
            </a:endParaRPr>
          </a:p>
          <a:p>
            <a:r>
              <a:rPr lang="es-ES" dirty="0"/>
              <a:t> </a:t>
            </a:r>
            <a:endParaRPr lang="es-PE" dirty="0"/>
          </a:p>
        </p:txBody>
      </p:sp>
      <p:grpSp>
        <p:nvGrpSpPr>
          <p:cNvPr id="8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9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7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88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data:image/jpeg;base64,/9j/4AAQSkZJRgABAQAAAQABAAD/2wCEAAkGBg8SERASERAVEA8QFhQVEg8QFhAQEg8PFBIYFhcQFRQXGyYeFxkkGxQUHy8gIycpLCwsFR4xNTAqNSYrLCkBCQoKDgwOGg8PFCwcFxwsLCkpKS0pLCkpKSkpKSkpKSwpKSwpKSwpKSkpKSkpKSksLCksKSksLCwsKSwsKSkpKf/AABEIARwArwMBIgACEQEDEQH/xAAbAAEAAgMBAQAAAAAAAAAAAAAABQYBBAcDAv/EAEIQAAIBAgIGBAoHBwUBAAAAAAABAgMRBCEFBhIxQVEiYXGBBxMjMlJikaGxshQzQnKSwdEkNFNjc6LCdIKzw/Al/8QAFwEBAQEBAAAAAAAAAAAAAAAAAAECA//EAB0RAQEAAgMBAQEAAAAAAAAAAAABAhEhMUFRMgP/2gAMAwEAAhEDEQA/AO4gAAAAAAAAAAAAAAAAAAAAAAAAAAAAAAAAAAAAAAAAADB50sTCTkoyTcMpJfZbzzPSRWNTZ3njX/Nj8gTa0AAKAAAAAAAAAAAAAAAAAAAAAAAA8sVK0JvlGT9xWNQ5XeNf82P/ABRLFpKVqVV+rL3qxXdRN+O/r/8AXEvjPq2AAjQAAAAAAAAAAAAAAAAAAAAAAADR03K1Cp2Je9EB4P53WNfPEP5Ik1rF9S1zlFf3EB4Nvq8X/qJfJEvjPq5AAjQAAAAAAAAAAAAAAAAAAAAAAACJ1jfk4/eXwbITwZ/U4l88RP5YkvrLO0afbJ+yL/Uh/Bf+7V+vEVPliXxn1cgARoAAAAAAAAAAAAAYMmhprCSqUZxhNwlbKUXZ35Gvq3pfx9LpZVqfRqR9bhLse8IlwAFAAAAAEFrI86fVGo/ciK8F37pVfOvU+WJv60VOl2UpsjvBW/2Kf9ap8sS+MT9LlGom2k02t65H0Q2g3tVcVL1oR9kL/wCZMkbgAAAB5YjEwgk5yUU2leWSu9yA9QYTMgAAAAAGGU3TLlgsVHExXkqmVWK4xvv7U/iXM0NM6PValKDV3Z2XPLcErcpVYySlF3jJXTW5p7mfZS9R9MOEp4Oq+lTzpN/ah6PcXNMErIACgBhgVLW6ulKp1UX72zU8Gb/+fUtxqzXe1FfmZ1zeeJfKkl8TX8H1XZ0dJ8q1R/hpqX5GmJ3Vk1VltQrz4Tr1GuxWivlJwg9S4/sdJvfJzl+KbZOGWoAAKw2VDH1PpuLhh19RQtUrPg0n0Kfe1n1I39bNOxoUpc7Zpcb7o9rPvU7Q7oUL1M69d+Mqv1msodiVkVO06kZAIoAAAAAAACg67aMlSqQxNLKcHtJrq85fn3stugdLxxNGFWO95SXoz4o9NK4FVaco2z3q/NcO/d3nPNAaSeBxcqcm/o9bn9nPe+tO6Kz1XUAYi7570ZI0BgAc/wBdKn7592K9xo6p11HRdZ33Os/xbMV8Geuuk8sZ2xRC6BqtaKxDf28RsL7sYqT97NObqGrVO2Ew6/lx9rRJmto+ns0qS5Qiv7UbJl0DwxeKVOLk+G5c3yPZso+umsDjHZhnKXQppZtyk7Xt7BEt01tH0Xj8feXSw+EalL0Z198Y91r9yOg2IfVPQawuGhTf1kunUlxdSSz9mSJkEgAAoAAAAAAAAyi696D2ulFZu8otcJpXlHvSv2pl6NTSeC8bTlG9pb4y9GazT9oSzauahaxeOp+Jm/KUvN9aHLu+Fi3HHsZOeExMK0Fsxk7tcIVE7Sg+q/uZ1bRmkYVqUKkd0lmuTW9FqY1tnzKSWbdkt7fBH0QOsmMs6dN7pWbW7abaS7t5Ft0pWuOLg44vpLOcbda5oidFzX0DD0+NTEVJterKUIRv25nQtZ3SWCklbK3LN3sc1hjKdOeGnvXjIbcHucdtNPtTTN1zdvhGyS5H0YUjyxWIUIuT4blzfBGHVoacx6hFxW9rN8olM1Rwf0zGSxEl5HCu0E90qr3PuWfejy1t0pOTjSh0qtdqKS5Seyl3vLsRetXtDRwuHp0Y74q836VR+dL/ANyLeGZzdpMAEaAAAAAAAAAAAAAFI130Im20ls1+e6OIisvxRy7YrmQ+oGsTpVPEVHaM2lnwluT/AC9h0TSeAjWpTpyy2lk/Rks1JdjszkWsOElCaq22ZpuNWPKrHf3NWaNRi8Xbs9yta76Iq1acKlHOpRe04enDil1rf7T01K1hWKoK78rStGfOS+zPv+KZPV30ZdSfwMtduU6fxPjaMNh2WW0nwaILQ2hniMbhKLyhG0pPfdQe218F3kzpal+zUH6VWbfXnxM+CuhtYty/hwqv8c0l8DVYxdcsVbWHS66Tv5Omm782t/6Erp3SPi4bK8+fLeo8X+Rz7TVSderSwtLOcpJSfBSfB9UVdifVy+JHUHRrxFepjKi6NNuNNPd4xrNr7sXbvZ0RGponRsKFGnRh5tNWvzfGT628zcMtQAAUAAAAAAAAAAAAACm676Fi3463QqJQq5ebL7FbueT7UXI8sTh41IyhJXjNNNc0wlm3GNW9LTwWK6S6N7SjzhfP9Udir1lKlKUXeLg2nzTi3c5RrdoKcHLjUo2TfGdN+ZU/J9hP6k6x7eFrUZvONObp9my9qHc93UzVZlQmkpfs+Dz3zm/j+ht+CTZgsbXllGChG/fKTXwNHSLXisCuOzUl7mfOplWX0V00rKdVzlJ7pJRSiuxWbLeWZwsOlNKNudWXnPKEeCfD2G/qFoPZUsTPOdS6p337N7yn/ufuXWQmCwbxmJjTjlSh5zX8Nb32yeR0qnTUUklZJWSXBLcjNaxnr6RkAjYAAAAAAAAAAAAAAAAAAITWTRKqw20rygndelTfnR/NHMsBoypSx0aEIuarPK11aP8AEfJJbztBzjBYmUcfiXF7Lc7XXLaeRqMZRs616Go0foub2YKUHtO6SlltP2kRUiqdJQh9pWXVBce1mrrrrBXlU2HJOKTysuJC6saRrSx2EoublCVSHRdnks7X5ZFZ1t13VTQv0ej0larUtKfUuEO782TgBh1AAAAAAAAAAAAAAAAAAAAAA5Zo+d8ZiX/MfxZ1NlW0xoKlRlPExy22tuHBybtdFjOTl2tM7131fqY1KgnpTCdU2/ZBm/rBoqPjpOVTZyu1s3su0vOp2oFPDTWJnPxlWUehlaNOMln2uxazjyuYAMugAAAAAAAAAAAAAAAAAAAAAETrNnRt68PmJVlUnWr4qpsy8lTjLKCV3k98uZYzleFS1pXlpr1UvazquHVoRXKK+By3XLDShiZLaV5JOLS3PgmWnUbWypilOnVj5SkleayTW6zXB/EuTOHC2gAy6AAAAAAAAAAAAAAAAAAAAADDKxiNJtV6jptb8+KbSsWTEeZL7r+BS9CUKed5qLvkm98Yxed+03i55onTbVeptT871ctxaNRI0/o8pRS2pVJbbW9uNkr9xRtPxnTxEoxd1lms1uJ7wYUZxni05PYew1Hrd+kXJnDt0EAHN2AAAAAAAAAAAAAAAAAAAAAHlifMn91/A59PDuzt15PtOhYmLcJJb2ml22KU6TV01bfl3nTBy/ogJ0p3a4Fl8H1G0sS+Pk/8iHrp3J/UOm7YiTTUZTiot8dmLvbnvLn0mHa2AA5OwAAAAAAAAAAAAAAAAAAAAAGticBTn50bvnuZsgCMjq7h73cNp9buSMIJJJKyXBZWPoF2mtAAIo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78091"/>
            <a:ext cx="20859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4" descr="data:image/jpeg;base64,/9j/4AAQSkZJRgABAQAAAQABAAD/2wCEAAkGBg8SERASERAVEA8QFhQVEg8QFhAQEg8PFBIYFhcQFRQXGyYeFxkkGxQUHy8gIycpLCwsFR4xNTAqNSYrLCkBCQoKDgwOGg8PFCwcFxwsLCkpKS0pLCkpKSkpKSkpKSwpKSwpKSwpKSkpKSkpKSksLCksKSksLCwsKSwsKSkpKf/AABEIARwArwMBIgACEQEDEQH/xAAbAAEAAgMBAQAAAAAAAAAAAAAABQYBBAcDAv/EAEIQAAIBAgIGBAoHBwUBAAAAAAABAgMRBCEFBhIxQVEiYXGBBxMjMlJikaGxshQzQnKSwdEkNFNjc6LCdIKzw/Al/8QAFwEBAQEBAAAAAAAAAAAAAAAAAAECA//EAB0RAQEAAgMBAQEAAAAAAAAAAAABAhEhMUFRMgP/2gAMAwEAAhEDEQA/AO4gAAAAAAAAAAAAAAAAAAAAAAAAAAAAAAAAAAAAAAAAADB50sTCTkoyTcMpJfZbzzPSRWNTZ3njX/Nj8gTa0AAKAAAAAAAAAAAAAAAAAAAAAAAA8sVK0JvlGT9xWNQ5XeNf82P/ABRLFpKVqVV+rL3qxXdRN+O/r/8AXEvjPq2AAjQAAAAAAAAAAAAAAAAAAAAAAADR03K1Cp2Je9EB4P53WNfPEP5Ik1rF9S1zlFf3EB4Nvq8X/qJfJEvjPq5AAjQAAAAAAAAAAAAAAAAAAAAAAACJ1jfk4/eXwbITwZ/U4l88RP5YkvrLO0afbJ+yL/Uh/Bf+7V+vEVPliXxn1cgARoAAAAAAAAAAAAAYMmhprCSqUZxhNwlbKUXZ35Gvq3pfx9LpZVqfRqR9bhLse8IlwAFAAAAAEFrI86fVGo/ciK8F37pVfOvU+WJv60VOl2UpsjvBW/2Kf9ap8sS+MT9LlGom2k02t65H0Q2g3tVcVL1oR9kL/wCZMkbgAAAB5YjEwgk5yUU2leWSu9yA9QYTMgAAAAAGGU3TLlgsVHExXkqmVWK4xvv7U/iXM0NM6PValKDV3Z2XPLcErcpVYySlF3jJXTW5p7mfZS9R9MOEp4Oq+lTzpN/ah6PcXNMErIACgBhgVLW6ulKp1UX72zU8Gb/+fUtxqzXe1FfmZ1zeeJfKkl8TX8H1XZ0dJ8q1R/hpqX5GmJ3Vk1VltQrz4Tr1GuxWivlJwg9S4/sdJvfJzl+KbZOGWoAAKw2VDH1PpuLhh19RQtUrPg0n0Kfe1n1I39bNOxoUpc7Zpcb7o9rPvU7Q7oUL1M69d+Mqv1msodiVkVO06kZAIoAAAAAAACg67aMlSqQxNLKcHtJrq85fn3stugdLxxNGFWO95SXoz4o9NK4FVaco2z3q/NcO/d3nPNAaSeBxcqcm/o9bn9nPe+tO6Kz1XUAYi7570ZI0BgAc/wBdKn7592K9xo6p11HRdZ33Os/xbMV8Geuuk8sZ2xRC6BqtaKxDf28RsL7sYqT97NObqGrVO2Ew6/lx9rRJmto+ns0qS5Qiv7UbJl0DwxeKVOLk+G5c3yPZso+umsDjHZhnKXQppZtyk7Xt7BEt01tH0Xj8feXSw+EalL0Z198Y91r9yOg2IfVPQawuGhTf1kunUlxdSSz9mSJkEgAAoAAAAAAAAyi696D2ulFZu8otcJpXlHvSv2pl6NTSeC8bTlG9pb4y9GazT9oSzauahaxeOp+Jm/KUvN9aHLu+Fi3HHsZOeExMK0Fsxk7tcIVE7Sg+q/uZ1bRmkYVqUKkd0lmuTW9FqY1tnzKSWbdkt7fBH0QOsmMs6dN7pWbW7abaS7t5Ft0pWuOLg44vpLOcbda5oidFzX0DD0+NTEVJterKUIRv25nQtZ3SWCklbK3LN3sc1hjKdOeGnvXjIbcHucdtNPtTTN1zdvhGyS5H0YUjyxWIUIuT4blzfBGHVoacx6hFxW9rN8olM1Rwf0zGSxEl5HCu0E90qr3PuWfejy1t0pOTjSh0qtdqKS5Seyl3vLsRetXtDRwuHp0Y74q836VR+dL/ANyLeGZzdpMAEaAAAAAAAAAAAAAFI130Im20ls1+e6OIisvxRy7YrmQ+oGsTpVPEVHaM2lnwluT/AC9h0TSeAjWpTpyy2lk/Rks1JdjszkWsOElCaq22ZpuNWPKrHf3NWaNRi8Xbs9yta76Iq1acKlHOpRe04enDil1rf7T01K1hWKoK78rStGfOS+zPv+KZPV30ZdSfwMtduU6fxPjaMNh2WW0nwaILQ2hniMbhKLyhG0pPfdQe218F3kzpal+zUH6VWbfXnxM+CuhtYty/hwqv8c0l8DVYxdcsVbWHS66Tv5Omm782t/6Erp3SPi4bK8+fLeo8X+Rz7TVSderSwtLOcpJSfBSfB9UVdifVy+JHUHRrxFepjKi6NNuNNPd4xrNr7sXbvZ0RGponRsKFGnRh5tNWvzfGT628zcMtQAAUAAAAAAAAAAAAACm676Fi3463QqJQq5ebL7FbueT7UXI8sTh41IyhJXjNNNc0wlm3GNW9LTwWK6S6N7SjzhfP9Udir1lKlKUXeLg2nzTi3c5RrdoKcHLjUo2TfGdN+ZU/J9hP6k6x7eFrUZvONObp9my9qHc93UzVZlQmkpfs+Dz3zm/j+ht+CTZgsbXllGChG/fKTXwNHSLXisCuOzUl7mfOplWX0V00rKdVzlJ7pJRSiuxWbLeWZwsOlNKNudWXnPKEeCfD2G/qFoPZUsTPOdS6p337N7yn/ufuXWQmCwbxmJjTjlSh5zX8Nb32yeR0qnTUUklZJWSXBLcjNaxnr6RkAjYAAAAAAAAAAAAAAAAAAITWTRKqw20rygndelTfnR/NHMsBoypSx0aEIuarPK11aP8AEfJJbztBzjBYmUcfiXF7Lc7XXLaeRqMZRs616Go0foub2YKUHtO6SlltP2kRUiqdJQh9pWXVBce1mrrrrBXlU2HJOKTysuJC6saRrSx2EoublCVSHRdnks7X5ZFZ1t13VTQv0ej0larUtKfUuEO782TgBh1AAAAAAAAAAAAAAAAAAAAAA5Zo+d8ZiX/MfxZ1NlW0xoKlRlPExy22tuHBybtdFjOTl2tM7131fqY1KgnpTCdU2/ZBm/rBoqPjpOVTZyu1s3su0vOp2oFPDTWJnPxlWUehlaNOMln2uxazjyuYAMugAAAAAAAAAAAAAAAAAAAAAETrNnRt68PmJVlUnWr4qpsy8lTjLKCV3k98uZYzleFS1pXlpr1UvazquHVoRXKK+By3XLDShiZLaV5JOLS3PgmWnUbWypilOnVj5SkleayTW6zXB/EuTOHC2gAy6AAAAAAAAAAAAAAAAAAAAADDKxiNJtV6jptb8+KbSsWTEeZL7r+BS9CUKed5qLvkm98Yxed+03i55onTbVeptT871ctxaNRI0/o8pRS2pVJbbW9uNkr9xRtPxnTxEoxd1lms1uJ7wYUZxni05PYew1Hrd+kXJnDt0EAHN2AAAAAAAAAAAAAAAAAAAAAHlifMn91/A59PDuzt15PtOhYmLcJJb2ml22KU6TV01bfl3nTBy/ogJ0p3a4Fl8H1G0sS+Pk/8iHrp3J/UOm7YiTTUZTiot8dmLvbnvLn0mHa2AA5OwAAAAAAAAAAAAAAAAAAAAAGticBTn50bvnuZsgCMjq7h73cNp9buSMIJJJKyXBZWPoF2mtAAIoAAAAAAAAAAAAAAAAAAAAAAAAAAAAAAAAAAAAAAAD//2Q=="/>
          <p:cNvSpPr>
            <a:spLocks noChangeAspect="1" noChangeArrowheads="1"/>
          </p:cNvSpPr>
          <p:nvPr/>
        </p:nvSpPr>
        <p:spPr bwMode="auto">
          <a:xfrm>
            <a:off x="307975" y="-1470025"/>
            <a:ext cx="20859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1979712" y="1124744"/>
            <a:ext cx="4884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CAMPO DE PROTECCIÓN DE UN PARARRAYOS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4904"/>
            <a:ext cx="493251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60280" y="1911350"/>
            <a:ext cx="146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b="1" dirty="0">
                <a:latin typeface="Arial" pitchFamily="34" charset="0"/>
                <a:cs typeface="Arial" pitchFamily="34" charset="0"/>
              </a:rPr>
              <a:t>Tipo Franklin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/>
          </p:nvPr>
        </p:nvGraphicFramePr>
        <p:xfrm>
          <a:off x="5220072" y="2480253"/>
          <a:ext cx="356548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4" imgW="5856840" imgH="5088240" progId="">
                  <p:embed/>
                </p:oleObj>
              </mc:Choice>
              <mc:Fallback>
                <p:oleObj r:id="rId4" imgW="5856840" imgH="5088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480253"/>
                        <a:ext cx="3565488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"/>
          <p:cNvSpPr/>
          <p:nvPr/>
        </p:nvSpPr>
        <p:spPr>
          <a:xfrm>
            <a:off x="6300192" y="1988840"/>
            <a:ext cx="1708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Tipo Radiactivo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13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8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62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360040"/>
          </a:xfrm>
        </p:spPr>
        <p:txBody>
          <a:bodyPr>
            <a:normAutofit/>
          </a:bodyPr>
          <a:lstStyle/>
          <a:p>
            <a:r>
              <a:rPr lang="es-PE" sz="1400" b="1" dirty="0" smtClean="0">
                <a:latin typeface="Arial" pitchFamily="34" charset="0"/>
                <a:cs typeface="Arial" pitchFamily="34" charset="0"/>
              </a:rPr>
              <a:t>IMPLEMENTACIÓN DE PARARRAYO TIPO FRANKLIN</a:t>
            </a:r>
            <a:endParaRPr lang="es-P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s-PE" sz="1400" b="1" dirty="0" smtClean="0">
                <a:latin typeface="Arial" pitchFamily="34" charset="0"/>
                <a:cs typeface="Arial" pitchFamily="34" charset="0"/>
              </a:rPr>
              <a:t>RADIO DE PROTECCIÓN</a:t>
            </a: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6257056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0"/>
            <a:ext cx="860444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43745"/>
            <a:ext cx="3682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RADIO DE PROTECCIÓN</a:t>
            </a:r>
            <a:endParaRPr lang="es-PE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0" y="6442181"/>
            <a:ext cx="9144000" cy="288032"/>
            <a:chOff x="0" y="6569968"/>
            <a:chExt cx="9144000" cy="288032"/>
          </a:xfrm>
        </p:grpSpPr>
        <p:sp>
          <p:nvSpPr>
            <p:cNvPr id="8" name="11 Rectángulo"/>
            <p:cNvSpPr/>
            <p:nvPr/>
          </p:nvSpPr>
          <p:spPr>
            <a:xfrm>
              <a:off x="0" y="6569969"/>
              <a:ext cx="6228184" cy="2880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200" dirty="0">
                  <a:solidFill>
                    <a:schemeClr val="bg1"/>
                  </a:solidFill>
                </a:rPr>
                <a:t>© </a:t>
              </a:r>
              <a:r>
                <a:rPr lang="es-PE" sz="1200" dirty="0" smtClean="0">
                  <a:solidFill>
                    <a:schemeClr val="bg1"/>
                  </a:solidFill>
                </a:rPr>
                <a:t>OTIC </a:t>
              </a:r>
              <a:r>
                <a:rPr lang="es-PE" sz="1200" dirty="0">
                  <a:solidFill>
                    <a:schemeClr val="bg1"/>
                  </a:solidFill>
                </a:rPr>
                <a:t>- Ministerio de Educación </a:t>
              </a:r>
              <a:r>
                <a:rPr lang="es-PE" sz="1200" dirty="0" smtClean="0">
                  <a:solidFill>
                    <a:schemeClr val="bg1"/>
                  </a:solidFill>
                </a:rPr>
                <a:t>2015</a:t>
              </a:r>
              <a:endParaRPr lang="es-P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12 Rectángulo"/>
            <p:cNvSpPr/>
            <p:nvPr/>
          </p:nvSpPr>
          <p:spPr>
            <a:xfrm>
              <a:off x="6228184" y="6569968"/>
              <a:ext cx="2915816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200" dirty="0" smtClean="0"/>
                <a:t> Diapositiva 9</a:t>
              </a:r>
              <a:endParaRPr lang="es-P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6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707</Words>
  <Application>Microsoft Office PowerPoint</Application>
  <PresentationFormat>Presentación en pantalla (4:3)</PresentationFormat>
  <Paragraphs>124</Paragraphs>
  <Slides>14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ArialUnicodeMS</vt:lpstr>
      <vt:lpstr>Calibri</vt:lpstr>
      <vt:lpstr>Verdana</vt:lpstr>
      <vt:lpstr>Wingdings</vt:lpstr>
      <vt:lpstr>Tema de Office</vt:lpstr>
      <vt:lpstr>Presentación de PowerPoint</vt:lpstr>
      <vt:lpstr>DESCARGAS ELÉCTRICAS</vt:lpstr>
      <vt:lpstr>TIPOS DE DESCARGAS ELÉCTRICAS</vt:lpstr>
      <vt:lpstr>EFECTOS DE LOS RAYOS</vt:lpstr>
      <vt:lpstr>SISTEMA DE PARARRAYOS</vt:lpstr>
      <vt:lpstr>TIPOS DE PARARRAYOS</vt:lpstr>
      <vt:lpstr>COMPONENTES DE UN SISTEMA DE PARARRAYOS:</vt:lpstr>
      <vt:lpstr>Presentación de PowerPoint</vt:lpstr>
      <vt:lpstr>IMPLEMENTACIÓN DE PARARRAYO TIPO FRANKLIN</vt:lpstr>
      <vt:lpstr>IMPLEMENTACIÓN DE PARARRAYO TIPO FRANKLIN</vt:lpstr>
      <vt:lpstr>IMPLEMENTACIÓN DE PARARRAYO TIPO FRANKLIN</vt:lpstr>
      <vt:lpstr>RECOMENDACIONES A LA POBLACIÓN</vt:lpstr>
      <vt:lpstr>NORMATIVIDAD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Integrando las Tecnologías de la Información y Comunicación en Educación</dc:title>
  <dc:creator>MARGARITA SOFIA GALLARDAY LUCANO</dc:creator>
  <cp:lastModifiedBy>JOSE EDUARDO VERA PISCO</cp:lastModifiedBy>
  <cp:revision>68</cp:revision>
  <dcterms:created xsi:type="dcterms:W3CDTF">2014-08-07T15:46:41Z</dcterms:created>
  <dcterms:modified xsi:type="dcterms:W3CDTF">2015-08-19T22:51:23Z</dcterms:modified>
</cp:coreProperties>
</file>