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41" r:id="rId2"/>
    <p:sldId id="342" r:id="rId3"/>
    <p:sldId id="343" r:id="rId4"/>
    <p:sldId id="344" r:id="rId5"/>
    <p:sldId id="345" r:id="rId6"/>
    <p:sldId id="346" r:id="rId7"/>
    <p:sldId id="347" r:id="rId8"/>
    <p:sldId id="348" r:id="rId9"/>
    <p:sldId id="371" r:id="rId10"/>
    <p:sldId id="349" r:id="rId11"/>
    <p:sldId id="351" r:id="rId12"/>
    <p:sldId id="352" r:id="rId13"/>
    <p:sldId id="353" r:id="rId14"/>
    <p:sldId id="354" r:id="rId15"/>
    <p:sldId id="355" r:id="rId16"/>
    <p:sldId id="356" r:id="rId17"/>
    <p:sldId id="369" r:id="rId18"/>
    <p:sldId id="370" r:id="rId19"/>
    <p:sldId id="372" r:id="rId2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86397" autoAdjust="0"/>
  </p:normalViewPr>
  <p:slideViewPr>
    <p:cSldViewPr>
      <p:cViewPr varScale="1">
        <p:scale>
          <a:sx n="67" d="100"/>
          <a:sy n="67" d="100"/>
        </p:scale>
        <p:origin x="165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0C38C-B7A1-4D35-90B4-D06EEA2B745C}" type="datetimeFigureOut">
              <a:rPr lang="es-PE" smtClean="0"/>
              <a:t>19/08/2015</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CD193A-7469-46E8-87A7-FCCB072B0D76}" type="slidenum">
              <a:rPr lang="es-PE" smtClean="0"/>
              <a:t>‹Nº›</a:t>
            </a:fld>
            <a:endParaRPr lang="es-PE"/>
          </a:p>
        </p:txBody>
      </p:sp>
    </p:spTree>
    <p:extLst>
      <p:ext uri="{BB962C8B-B14F-4D97-AF65-F5344CB8AC3E}">
        <p14:creationId xmlns:p14="http://schemas.microsoft.com/office/powerpoint/2010/main" val="191263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9A3A68E-B09E-4A03-BA8D-F1702E1AA6BC}" type="slidenum">
              <a:rPr lang="es-ES" smtClean="0"/>
              <a:pPr/>
              <a:t>1</a:t>
            </a:fld>
            <a:endParaRPr lang="es-ES" dirty="0"/>
          </a:p>
        </p:txBody>
      </p:sp>
    </p:spTree>
    <p:extLst>
      <p:ext uri="{BB962C8B-B14F-4D97-AF65-F5344CB8AC3E}">
        <p14:creationId xmlns:p14="http://schemas.microsoft.com/office/powerpoint/2010/main" val="118699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C3CD193A-7469-46E8-87A7-FCCB072B0D76}" type="slidenum">
              <a:rPr lang="es-PE" smtClean="0"/>
              <a:t>2</a:t>
            </a:fld>
            <a:endParaRPr lang="es-PE"/>
          </a:p>
        </p:txBody>
      </p:sp>
    </p:spTree>
    <p:extLst>
      <p:ext uri="{BB962C8B-B14F-4D97-AF65-F5344CB8AC3E}">
        <p14:creationId xmlns:p14="http://schemas.microsoft.com/office/powerpoint/2010/main" val="396616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9A3A68E-B09E-4A03-BA8D-F1702E1AA6BC}" type="slidenum">
              <a:rPr lang="es-ES" smtClean="0"/>
              <a:pPr/>
              <a:t>3</a:t>
            </a:fld>
            <a:endParaRPr lang="es-ES" dirty="0"/>
          </a:p>
        </p:txBody>
      </p:sp>
    </p:spTree>
    <p:extLst>
      <p:ext uri="{BB962C8B-B14F-4D97-AF65-F5344CB8AC3E}">
        <p14:creationId xmlns:p14="http://schemas.microsoft.com/office/powerpoint/2010/main" val="273116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C3CD193A-7469-46E8-87A7-FCCB072B0D76}" type="slidenum">
              <a:rPr lang="es-PE" smtClean="0"/>
              <a:t>10</a:t>
            </a:fld>
            <a:endParaRPr lang="es-PE"/>
          </a:p>
        </p:txBody>
      </p:sp>
    </p:spTree>
    <p:extLst>
      <p:ext uri="{BB962C8B-B14F-4D97-AF65-F5344CB8AC3E}">
        <p14:creationId xmlns:p14="http://schemas.microsoft.com/office/powerpoint/2010/main" val="341739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C3CD193A-7469-46E8-87A7-FCCB072B0D76}" type="slidenum">
              <a:rPr lang="es-PE" smtClean="0"/>
              <a:t>12</a:t>
            </a:fld>
            <a:endParaRPr lang="es-PE"/>
          </a:p>
        </p:txBody>
      </p:sp>
    </p:spTree>
    <p:extLst>
      <p:ext uri="{BB962C8B-B14F-4D97-AF65-F5344CB8AC3E}">
        <p14:creationId xmlns:p14="http://schemas.microsoft.com/office/powerpoint/2010/main" val="232819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C3CD193A-7469-46E8-87A7-FCCB072B0D76}" type="slidenum">
              <a:rPr lang="es-PE" smtClean="0"/>
              <a:t>15</a:t>
            </a:fld>
            <a:endParaRPr lang="es-PE"/>
          </a:p>
        </p:txBody>
      </p:sp>
    </p:spTree>
    <p:extLst>
      <p:ext uri="{BB962C8B-B14F-4D97-AF65-F5344CB8AC3E}">
        <p14:creationId xmlns:p14="http://schemas.microsoft.com/office/powerpoint/2010/main" val="73544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C3CD193A-7469-46E8-87A7-FCCB072B0D76}" type="slidenum">
              <a:rPr lang="es-PE" smtClean="0"/>
              <a:t>17</a:t>
            </a:fld>
            <a:endParaRPr lang="es-PE"/>
          </a:p>
        </p:txBody>
      </p:sp>
    </p:spTree>
    <p:extLst>
      <p:ext uri="{BB962C8B-B14F-4D97-AF65-F5344CB8AC3E}">
        <p14:creationId xmlns:p14="http://schemas.microsoft.com/office/powerpoint/2010/main" val="200525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C3CD193A-7469-46E8-87A7-FCCB072B0D76}" type="slidenum">
              <a:rPr lang="es-PE" smtClean="0"/>
              <a:t>18</a:t>
            </a:fld>
            <a:endParaRPr lang="es-PE"/>
          </a:p>
        </p:txBody>
      </p:sp>
    </p:spTree>
    <p:extLst>
      <p:ext uri="{BB962C8B-B14F-4D97-AF65-F5344CB8AC3E}">
        <p14:creationId xmlns:p14="http://schemas.microsoft.com/office/powerpoint/2010/main" val="7926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51D0F7C7-E331-44C6-A148-2C9A0412F386}" type="datetimeFigureOut">
              <a:rPr lang="es-PE" smtClean="0"/>
              <a:t>19/08/2015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63F1A857-D07E-4805-BEDB-1DD18C957690}" type="slidenum">
              <a:rPr lang="es-PE" smtClean="0"/>
              <a:t>‹Nº›</a:t>
            </a:fld>
            <a:endParaRPr lang="es-PE"/>
          </a:p>
        </p:txBody>
      </p:sp>
    </p:spTree>
    <p:extLst>
      <p:ext uri="{BB962C8B-B14F-4D97-AF65-F5344CB8AC3E}">
        <p14:creationId xmlns:p14="http://schemas.microsoft.com/office/powerpoint/2010/main" val="377029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51D0F7C7-E331-44C6-A148-2C9A0412F386}" type="datetimeFigureOut">
              <a:rPr lang="es-PE" smtClean="0"/>
              <a:t>19/08/2015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63F1A857-D07E-4805-BEDB-1DD18C957690}" type="slidenum">
              <a:rPr lang="es-PE" smtClean="0"/>
              <a:t>‹Nº›</a:t>
            </a:fld>
            <a:endParaRPr lang="es-PE"/>
          </a:p>
        </p:txBody>
      </p:sp>
    </p:spTree>
    <p:extLst>
      <p:ext uri="{BB962C8B-B14F-4D97-AF65-F5344CB8AC3E}">
        <p14:creationId xmlns:p14="http://schemas.microsoft.com/office/powerpoint/2010/main" val="6882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51D0F7C7-E331-44C6-A148-2C9A0412F386}" type="datetimeFigureOut">
              <a:rPr lang="es-PE" smtClean="0"/>
              <a:t>19/08/2015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63F1A857-D07E-4805-BEDB-1DD18C957690}" type="slidenum">
              <a:rPr lang="es-PE" smtClean="0"/>
              <a:t>‹Nº›</a:t>
            </a:fld>
            <a:endParaRPr lang="es-PE"/>
          </a:p>
        </p:txBody>
      </p:sp>
    </p:spTree>
    <p:extLst>
      <p:ext uri="{BB962C8B-B14F-4D97-AF65-F5344CB8AC3E}">
        <p14:creationId xmlns:p14="http://schemas.microsoft.com/office/powerpoint/2010/main" val="94461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51D0F7C7-E331-44C6-A148-2C9A0412F386}" type="datetimeFigureOut">
              <a:rPr lang="es-PE" smtClean="0"/>
              <a:t>19/08/2015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63F1A857-D07E-4805-BEDB-1DD18C957690}" type="slidenum">
              <a:rPr lang="es-PE" smtClean="0"/>
              <a:t>‹Nº›</a:t>
            </a:fld>
            <a:endParaRPr lang="es-PE"/>
          </a:p>
        </p:txBody>
      </p:sp>
    </p:spTree>
    <p:extLst>
      <p:ext uri="{BB962C8B-B14F-4D97-AF65-F5344CB8AC3E}">
        <p14:creationId xmlns:p14="http://schemas.microsoft.com/office/powerpoint/2010/main" val="48475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1D0F7C7-E331-44C6-A148-2C9A0412F386}" type="datetimeFigureOut">
              <a:rPr lang="es-PE" smtClean="0"/>
              <a:t>19/08/2015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63F1A857-D07E-4805-BEDB-1DD18C957690}" type="slidenum">
              <a:rPr lang="es-PE" smtClean="0"/>
              <a:t>‹Nº›</a:t>
            </a:fld>
            <a:endParaRPr lang="es-PE"/>
          </a:p>
        </p:txBody>
      </p:sp>
    </p:spTree>
    <p:extLst>
      <p:ext uri="{BB962C8B-B14F-4D97-AF65-F5344CB8AC3E}">
        <p14:creationId xmlns:p14="http://schemas.microsoft.com/office/powerpoint/2010/main" val="62627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51D0F7C7-E331-44C6-A148-2C9A0412F386}" type="datetimeFigureOut">
              <a:rPr lang="es-PE" smtClean="0"/>
              <a:t>19/08/2015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63F1A857-D07E-4805-BEDB-1DD18C957690}" type="slidenum">
              <a:rPr lang="es-PE" smtClean="0"/>
              <a:t>‹Nº›</a:t>
            </a:fld>
            <a:endParaRPr lang="es-PE"/>
          </a:p>
        </p:txBody>
      </p:sp>
    </p:spTree>
    <p:extLst>
      <p:ext uri="{BB962C8B-B14F-4D97-AF65-F5344CB8AC3E}">
        <p14:creationId xmlns:p14="http://schemas.microsoft.com/office/powerpoint/2010/main" val="406786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51D0F7C7-E331-44C6-A148-2C9A0412F386}" type="datetimeFigureOut">
              <a:rPr lang="es-PE" smtClean="0"/>
              <a:t>19/08/2015</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63F1A857-D07E-4805-BEDB-1DD18C957690}" type="slidenum">
              <a:rPr lang="es-PE" smtClean="0"/>
              <a:t>‹Nº›</a:t>
            </a:fld>
            <a:endParaRPr lang="es-PE"/>
          </a:p>
        </p:txBody>
      </p:sp>
    </p:spTree>
    <p:extLst>
      <p:ext uri="{BB962C8B-B14F-4D97-AF65-F5344CB8AC3E}">
        <p14:creationId xmlns:p14="http://schemas.microsoft.com/office/powerpoint/2010/main" val="115877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51D0F7C7-E331-44C6-A148-2C9A0412F386}" type="datetimeFigureOut">
              <a:rPr lang="es-PE" smtClean="0"/>
              <a:t>19/08/2015</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63F1A857-D07E-4805-BEDB-1DD18C957690}" type="slidenum">
              <a:rPr lang="es-PE" smtClean="0"/>
              <a:t>‹Nº›</a:t>
            </a:fld>
            <a:endParaRPr lang="es-PE"/>
          </a:p>
        </p:txBody>
      </p:sp>
    </p:spTree>
    <p:extLst>
      <p:ext uri="{BB962C8B-B14F-4D97-AF65-F5344CB8AC3E}">
        <p14:creationId xmlns:p14="http://schemas.microsoft.com/office/powerpoint/2010/main" val="102917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1D0F7C7-E331-44C6-A148-2C9A0412F386}" type="datetimeFigureOut">
              <a:rPr lang="es-PE" smtClean="0"/>
              <a:t>19/08/2015</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63F1A857-D07E-4805-BEDB-1DD18C957690}" type="slidenum">
              <a:rPr lang="es-PE" smtClean="0"/>
              <a:t>‹Nº›</a:t>
            </a:fld>
            <a:endParaRPr lang="es-PE"/>
          </a:p>
        </p:txBody>
      </p:sp>
    </p:spTree>
    <p:extLst>
      <p:ext uri="{BB962C8B-B14F-4D97-AF65-F5344CB8AC3E}">
        <p14:creationId xmlns:p14="http://schemas.microsoft.com/office/powerpoint/2010/main" val="94860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D0F7C7-E331-44C6-A148-2C9A0412F386}" type="datetimeFigureOut">
              <a:rPr lang="es-PE" smtClean="0"/>
              <a:t>19/08/2015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63F1A857-D07E-4805-BEDB-1DD18C957690}" type="slidenum">
              <a:rPr lang="es-PE" smtClean="0"/>
              <a:t>‹Nº›</a:t>
            </a:fld>
            <a:endParaRPr lang="es-PE"/>
          </a:p>
        </p:txBody>
      </p:sp>
    </p:spTree>
    <p:extLst>
      <p:ext uri="{BB962C8B-B14F-4D97-AF65-F5344CB8AC3E}">
        <p14:creationId xmlns:p14="http://schemas.microsoft.com/office/powerpoint/2010/main" val="82570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D0F7C7-E331-44C6-A148-2C9A0412F386}" type="datetimeFigureOut">
              <a:rPr lang="es-PE" smtClean="0"/>
              <a:t>19/08/2015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63F1A857-D07E-4805-BEDB-1DD18C957690}" type="slidenum">
              <a:rPr lang="es-PE" smtClean="0"/>
              <a:t>‹Nº›</a:t>
            </a:fld>
            <a:endParaRPr lang="es-PE"/>
          </a:p>
        </p:txBody>
      </p:sp>
    </p:spTree>
    <p:extLst>
      <p:ext uri="{BB962C8B-B14F-4D97-AF65-F5344CB8AC3E}">
        <p14:creationId xmlns:p14="http://schemas.microsoft.com/office/powerpoint/2010/main" val="2006195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0F7C7-E331-44C6-A148-2C9A0412F386}" type="datetimeFigureOut">
              <a:rPr lang="es-PE" smtClean="0"/>
              <a:t>19/08/2015</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1A857-D07E-4805-BEDB-1DD18C957690}" type="slidenum">
              <a:rPr lang="es-PE" smtClean="0"/>
              <a:t>‹Nº›</a:t>
            </a:fld>
            <a:endParaRPr lang="es-PE"/>
          </a:p>
        </p:txBody>
      </p:sp>
    </p:spTree>
    <p:extLst>
      <p:ext uri="{BB962C8B-B14F-4D97-AF65-F5344CB8AC3E}">
        <p14:creationId xmlns:p14="http://schemas.microsoft.com/office/powerpoint/2010/main" val="3351544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0" y="-1"/>
            <a:ext cx="9144000" cy="44634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2800" b="1" dirty="0">
                <a:latin typeface="Arial" pitchFamily="34" charset="0"/>
                <a:cs typeface="Arial" pitchFamily="34" charset="0"/>
              </a:rPr>
              <a:t>SISTEMA DE PUESTA A </a:t>
            </a:r>
            <a:r>
              <a:rPr lang="es-PY" sz="2800" b="1" dirty="0" smtClean="0">
                <a:latin typeface="Arial" pitchFamily="34" charset="0"/>
                <a:cs typeface="Arial" pitchFamily="34" charset="0"/>
              </a:rPr>
              <a:t>TIERRA</a:t>
            </a:r>
          </a:p>
          <a:p>
            <a:pPr algn="ctr"/>
            <a:r>
              <a:rPr lang="es-PY" sz="2800" b="1" dirty="0" smtClean="0">
                <a:latin typeface="Arial" pitchFamily="34" charset="0"/>
                <a:cs typeface="Arial" pitchFamily="34" charset="0"/>
              </a:rPr>
              <a:t>2015</a:t>
            </a:r>
            <a:endParaRPr lang="es-ES" sz="2800" b="1" dirty="0" smtClean="0">
              <a:latin typeface="Arial" panose="020B0604020202020204" pitchFamily="34" charset="0"/>
              <a:cs typeface="Arial" panose="020B0604020202020204" pitchFamily="34" charset="0"/>
            </a:endParaRPr>
          </a:p>
        </p:txBody>
      </p:sp>
      <p:sp>
        <p:nvSpPr>
          <p:cNvPr id="5" name="1 Rectángulo"/>
          <p:cNvSpPr/>
          <p:nvPr/>
        </p:nvSpPr>
        <p:spPr>
          <a:xfrm>
            <a:off x="0" y="4509120"/>
            <a:ext cx="9144000" cy="234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dirty="0">
              <a:solidFill>
                <a:schemeClr val="bg1"/>
              </a:solidFill>
            </a:endParaRPr>
          </a:p>
        </p:txBody>
      </p:sp>
      <p:sp>
        <p:nvSpPr>
          <p:cNvPr id="6" name="4 Rectángulo"/>
          <p:cNvSpPr/>
          <p:nvPr/>
        </p:nvSpPr>
        <p:spPr>
          <a:xfrm>
            <a:off x="0" y="4463469"/>
            <a:ext cx="9144000" cy="9361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b="1" dirty="0" smtClean="0"/>
              <a:t>OTIC</a:t>
            </a:r>
            <a:r>
              <a:rPr lang="es-PE" sz="3200" b="1" dirty="0" smtClean="0"/>
              <a:t>- MINEDU</a:t>
            </a:r>
            <a:r>
              <a:rPr lang="es-PE" sz="3200" dirty="0" smtClean="0"/>
              <a:t> </a:t>
            </a:r>
            <a:endParaRPr lang="es-PE" sz="3200" dirty="0"/>
          </a:p>
        </p:txBody>
      </p:sp>
      <p:pic>
        <p:nvPicPr>
          <p:cNvPr id="7" name="Picture 2" descr="http://www.respiravida.pe/wp-content/uploads/2012/10/MINEDU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733256"/>
            <a:ext cx="2736304" cy="70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942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8229600" cy="360040"/>
          </a:xfrm>
        </p:spPr>
        <p:txBody>
          <a:bodyPr>
            <a:normAutofit/>
          </a:bodyPr>
          <a:lstStyle/>
          <a:p>
            <a:r>
              <a:rPr lang="es-PE" sz="1600" b="1" dirty="0" smtClean="0">
                <a:latin typeface="Arial" pitchFamily="34" charset="0"/>
                <a:cs typeface="Arial" pitchFamily="34" charset="0"/>
              </a:rPr>
              <a:t>DISTINTAS CONFIGURACIONES DE MALLAS DE PUESTA A TIERRA</a:t>
            </a:r>
            <a:endParaRPr lang="es-PE" sz="1600" b="1" dirty="0">
              <a:latin typeface="Arial" pitchFamily="34" charset="0"/>
              <a:cs typeface="Arial" pitchFamily="34" charset="0"/>
            </a:endParaRPr>
          </a:p>
        </p:txBody>
      </p:sp>
      <p:sp>
        <p:nvSpPr>
          <p:cNvPr id="11" name="1 Título"/>
          <p:cNvSpPr txBox="1">
            <a:spLocks/>
          </p:cNvSpPr>
          <p:nvPr/>
        </p:nvSpPr>
        <p:spPr>
          <a:xfrm>
            <a:off x="755576" y="6257056"/>
            <a:ext cx="2016224" cy="360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1600" b="1"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37014"/>
            <a:ext cx="8085584" cy="479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8 Grupo"/>
          <p:cNvGrpSpPr/>
          <p:nvPr/>
        </p:nvGrpSpPr>
        <p:grpSpPr>
          <a:xfrm>
            <a:off x="0" y="6442181"/>
            <a:ext cx="9144000" cy="288032"/>
            <a:chOff x="0" y="6569968"/>
            <a:chExt cx="9144000" cy="288032"/>
          </a:xfrm>
        </p:grpSpPr>
        <p:sp>
          <p:nvSpPr>
            <p:cNvPr id="6"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7"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10</a:t>
              </a:r>
              <a:endParaRPr lang="es-PE" sz="1200" dirty="0"/>
            </a:p>
          </p:txBody>
        </p:sp>
      </p:grpSp>
      <p:sp>
        <p:nvSpPr>
          <p:cNvPr id="3" name="Rectángulo 2"/>
          <p:cNvSpPr/>
          <p:nvPr/>
        </p:nvSpPr>
        <p:spPr>
          <a:xfrm>
            <a:off x="3995936" y="5445224"/>
            <a:ext cx="1008112" cy="289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07960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360040"/>
          </a:xfrm>
        </p:spPr>
        <p:txBody>
          <a:bodyPr>
            <a:normAutofit/>
          </a:bodyPr>
          <a:lstStyle/>
          <a:p>
            <a:r>
              <a:rPr lang="es-PE" sz="1600" b="1" dirty="0" smtClean="0">
                <a:latin typeface="Arial" pitchFamily="34" charset="0"/>
                <a:cs typeface="Arial" pitchFamily="34" charset="0"/>
              </a:rPr>
              <a:t>ELECTRODOS DE PUESTA A TIERRA</a:t>
            </a:r>
            <a:endParaRPr lang="es-PE" sz="1600" b="1" dirty="0">
              <a:latin typeface="Arial" pitchFamily="34" charset="0"/>
              <a:cs typeface="Arial" pitchFamily="34" charset="0"/>
            </a:endParaRPr>
          </a:p>
        </p:txBody>
      </p:sp>
      <p:sp>
        <p:nvSpPr>
          <p:cNvPr id="11" name="1 Título"/>
          <p:cNvSpPr txBox="1">
            <a:spLocks/>
          </p:cNvSpPr>
          <p:nvPr/>
        </p:nvSpPr>
        <p:spPr>
          <a:xfrm>
            <a:off x="755576" y="6257056"/>
            <a:ext cx="2016224" cy="360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1600" b="1" dirty="0">
              <a:latin typeface="Arial" pitchFamily="34" charset="0"/>
              <a:cs typeface="Arial" pitchFamily="34" charset="0"/>
            </a:endParaRPr>
          </a:p>
        </p:txBody>
      </p:sp>
      <p:sp>
        <p:nvSpPr>
          <p:cNvPr id="6" name="2 Marcador de contenido"/>
          <p:cNvSpPr>
            <a:spLocks noGrp="1"/>
          </p:cNvSpPr>
          <p:nvPr>
            <p:ph idx="1"/>
          </p:nvPr>
        </p:nvSpPr>
        <p:spPr>
          <a:xfrm>
            <a:off x="467544" y="836712"/>
            <a:ext cx="8229600" cy="5472608"/>
          </a:xfrm>
        </p:spPr>
        <p:txBody>
          <a:bodyPr>
            <a:normAutofit/>
          </a:bodyPr>
          <a:lstStyle/>
          <a:p>
            <a:pPr algn="just">
              <a:buFont typeface="+mj-lt"/>
              <a:buAutoNum type="arabicPeriod"/>
            </a:pPr>
            <a:r>
              <a:rPr lang="es-PE" sz="1600" b="1" dirty="0" smtClean="0">
                <a:latin typeface="Arial" pitchFamily="34" charset="0"/>
                <a:cs typeface="Arial" pitchFamily="34" charset="0"/>
              </a:rPr>
              <a:t>BARRAS VERTICALES </a:t>
            </a:r>
          </a:p>
          <a:p>
            <a:pPr marL="0" indent="0" algn="just">
              <a:buNone/>
            </a:pPr>
            <a:endParaRPr lang="es-PE" sz="1600" b="1"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algn="just">
              <a:buFont typeface="Wingdings" pitchFamily="2" charset="2"/>
              <a:buChar char="§"/>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41" y="1163298"/>
            <a:ext cx="8806047" cy="4960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8 Grupo"/>
          <p:cNvGrpSpPr/>
          <p:nvPr/>
        </p:nvGrpSpPr>
        <p:grpSpPr>
          <a:xfrm>
            <a:off x="0" y="6442181"/>
            <a:ext cx="9144000" cy="288032"/>
            <a:chOff x="0" y="6569968"/>
            <a:chExt cx="9144000" cy="288032"/>
          </a:xfrm>
        </p:grpSpPr>
        <p:sp>
          <p:nvSpPr>
            <p:cNvPr id="9"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10"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11</a:t>
              </a:r>
              <a:endParaRPr lang="es-PE" sz="1200" dirty="0"/>
            </a:p>
          </p:txBody>
        </p:sp>
      </p:grpSp>
      <p:sp>
        <p:nvSpPr>
          <p:cNvPr id="3" name="Rectángulo 2"/>
          <p:cNvSpPr/>
          <p:nvPr/>
        </p:nvSpPr>
        <p:spPr>
          <a:xfrm>
            <a:off x="6660232" y="5805264"/>
            <a:ext cx="1944216" cy="318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988521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229600" cy="360040"/>
          </a:xfrm>
        </p:spPr>
        <p:txBody>
          <a:bodyPr>
            <a:normAutofit/>
          </a:bodyPr>
          <a:lstStyle/>
          <a:p>
            <a:r>
              <a:rPr lang="es-PE" sz="1600" b="1" dirty="0" smtClean="0">
                <a:latin typeface="Arial" pitchFamily="34" charset="0"/>
                <a:cs typeface="Arial" pitchFamily="34" charset="0"/>
              </a:rPr>
              <a:t>ELECTRODOS DE PUESTA A TIERRA</a:t>
            </a:r>
            <a:endParaRPr lang="es-PE" sz="1600" b="1" dirty="0">
              <a:latin typeface="Arial" pitchFamily="34" charset="0"/>
              <a:cs typeface="Arial" pitchFamily="34" charset="0"/>
            </a:endParaRPr>
          </a:p>
        </p:txBody>
      </p:sp>
      <p:sp>
        <p:nvSpPr>
          <p:cNvPr id="11" name="1 Título"/>
          <p:cNvSpPr txBox="1">
            <a:spLocks/>
          </p:cNvSpPr>
          <p:nvPr/>
        </p:nvSpPr>
        <p:spPr>
          <a:xfrm>
            <a:off x="755576" y="6257056"/>
            <a:ext cx="2016224" cy="360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1600" b="1" dirty="0">
              <a:latin typeface="Arial" pitchFamily="34" charset="0"/>
              <a:cs typeface="Arial" pitchFamily="34" charset="0"/>
            </a:endParaRPr>
          </a:p>
        </p:txBody>
      </p:sp>
      <p:sp>
        <p:nvSpPr>
          <p:cNvPr id="6" name="2 Marcador de contenido"/>
          <p:cNvSpPr>
            <a:spLocks noGrp="1"/>
          </p:cNvSpPr>
          <p:nvPr>
            <p:ph idx="1"/>
          </p:nvPr>
        </p:nvSpPr>
        <p:spPr>
          <a:xfrm>
            <a:off x="363070" y="908720"/>
            <a:ext cx="8229600" cy="5400600"/>
          </a:xfrm>
        </p:spPr>
        <p:txBody>
          <a:bodyPr>
            <a:normAutofit/>
          </a:bodyPr>
          <a:lstStyle/>
          <a:p>
            <a:pPr algn="just">
              <a:buFont typeface="+mj-lt"/>
              <a:buAutoNum type="arabicPeriod"/>
            </a:pPr>
            <a:r>
              <a:rPr lang="es-PE" sz="1600" b="1" dirty="0" smtClean="0">
                <a:latin typeface="Arial" pitchFamily="34" charset="0"/>
                <a:cs typeface="Arial" pitchFamily="34" charset="0"/>
              </a:rPr>
              <a:t>BARRAS HORIZONTALES</a:t>
            </a:r>
          </a:p>
          <a:p>
            <a:pPr marL="0" indent="0" algn="just">
              <a:buNone/>
            </a:pPr>
            <a:endParaRPr lang="es-PE" sz="1600" b="1"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algn="just">
              <a:buFont typeface="Wingdings" pitchFamily="2" charset="2"/>
              <a:buChar char="§"/>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88504"/>
            <a:ext cx="8849102" cy="515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8 Grupo"/>
          <p:cNvGrpSpPr/>
          <p:nvPr/>
        </p:nvGrpSpPr>
        <p:grpSpPr>
          <a:xfrm>
            <a:off x="0" y="6442181"/>
            <a:ext cx="9144000" cy="288032"/>
            <a:chOff x="0" y="6569968"/>
            <a:chExt cx="9144000" cy="288032"/>
          </a:xfrm>
        </p:grpSpPr>
        <p:sp>
          <p:nvSpPr>
            <p:cNvPr id="8"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9"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12</a:t>
              </a:r>
              <a:endParaRPr lang="es-PE" sz="1200" dirty="0"/>
            </a:p>
          </p:txBody>
        </p:sp>
      </p:grpSp>
      <p:sp>
        <p:nvSpPr>
          <p:cNvPr id="3" name="Rectángulo 2"/>
          <p:cNvSpPr/>
          <p:nvPr/>
        </p:nvSpPr>
        <p:spPr>
          <a:xfrm>
            <a:off x="7740352" y="6093296"/>
            <a:ext cx="1028800" cy="32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699881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71902"/>
            <a:ext cx="8229600" cy="360040"/>
          </a:xfrm>
        </p:spPr>
        <p:txBody>
          <a:bodyPr>
            <a:normAutofit/>
          </a:bodyPr>
          <a:lstStyle/>
          <a:p>
            <a:r>
              <a:rPr lang="es-PE" sz="1600" b="1" dirty="0" smtClean="0">
                <a:latin typeface="Arial" pitchFamily="34" charset="0"/>
                <a:cs typeface="Arial" pitchFamily="34" charset="0"/>
              </a:rPr>
              <a:t>AUMENTO DE LA DISTANCIA ENTRE EJES DE LOS ELECTRODOS</a:t>
            </a:r>
            <a:endParaRPr lang="es-PE" sz="1600" b="1" dirty="0">
              <a:latin typeface="Arial" pitchFamily="34" charset="0"/>
              <a:cs typeface="Arial" pitchFamily="34" charset="0"/>
            </a:endParaRPr>
          </a:p>
        </p:txBody>
      </p:sp>
      <p:sp>
        <p:nvSpPr>
          <p:cNvPr id="11" name="1 Título"/>
          <p:cNvSpPr txBox="1">
            <a:spLocks/>
          </p:cNvSpPr>
          <p:nvPr/>
        </p:nvSpPr>
        <p:spPr>
          <a:xfrm>
            <a:off x="755576" y="6257056"/>
            <a:ext cx="2016224" cy="360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1600" b="1" dirty="0">
              <a:latin typeface="Arial" pitchFamily="34" charset="0"/>
              <a:cs typeface="Arial" pitchFamily="34" charset="0"/>
            </a:endParaRPr>
          </a:p>
        </p:txBody>
      </p:sp>
      <p:sp>
        <p:nvSpPr>
          <p:cNvPr id="6" name="2 Marcador de contenido"/>
          <p:cNvSpPr>
            <a:spLocks noGrp="1"/>
          </p:cNvSpPr>
          <p:nvPr>
            <p:ph idx="1"/>
          </p:nvPr>
        </p:nvSpPr>
        <p:spPr>
          <a:xfrm>
            <a:off x="423509" y="860130"/>
            <a:ext cx="8229600" cy="5400600"/>
          </a:xfrm>
        </p:spPr>
        <p:txBody>
          <a:bodyPr>
            <a:normAutofit/>
          </a:bodyPr>
          <a:lstStyle/>
          <a:p>
            <a:pPr marL="0" indent="0" algn="just">
              <a:buNone/>
            </a:pPr>
            <a:r>
              <a:rPr lang="es-PE" sz="1600" dirty="0" smtClean="0">
                <a:latin typeface="Arial" pitchFamily="34" charset="0"/>
                <a:cs typeface="Arial" pitchFamily="34" charset="0"/>
              </a:rPr>
              <a:t>Normalmente la distancia entre ejes de los electrodos debe ser como mínimo el </a:t>
            </a:r>
            <a:r>
              <a:rPr lang="es-PE" sz="1600" dirty="0">
                <a:latin typeface="Arial" pitchFamily="34" charset="0"/>
                <a:cs typeface="Arial" pitchFamily="34" charset="0"/>
              </a:rPr>
              <a:t>c</a:t>
            </a:r>
            <a:r>
              <a:rPr lang="es-PE" sz="1600" dirty="0" smtClean="0">
                <a:latin typeface="Arial" pitchFamily="34" charset="0"/>
                <a:cs typeface="Arial" pitchFamily="34" charset="0"/>
              </a:rPr>
              <a:t>uádruplo de la longitud de los electrodos; pero en los casos donde se requiera obtener resistencias eléctricas muy bajas y existe disponibilidad de área de terreno, las distancias entre ejes de los electrodos, deberán crecer al máximo; pues a mayor distancia entre ejes de electrodos, mayor será la reducción de la resistencia a obtener; y ello ocurre por el fenómeno de la resistencia mutua entre electrodos.</a:t>
            </a: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algn="just">
              <a:buFont typeface="Wingdings" pitchFamily="2" charset="2"/>
              <a:buChar char="§"/>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48880"/>
            <a:ext cx="8407307" cy="4068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8 Grupo"/>
          <p:cNvGrpSpPr/>
          <p:nvPr/>
        </p:nvGrpSpPr>
        <p:grpSpPr>
          <a:xfrm>
            <a:off x="0" y="6442181"/>
            <a:ext cx="9144000" cy="288032"/>
            <a:chOff x="0" y="6569968"/>
            <a:chExt cx="9144000" cy="288032"/>
          </a:xfrm>
        </p:grpSpPr>
        <p:sp>
          <p:nvSpPr>
            <p:cNvPr id="8"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9"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13</a:t>
              </a:r>
              <a:endParaRPr lang="es-PE" sz="1200" dirty="0"/>
            </a:p>
          </p:txBody>
        </p:sp>
      </p:grpSp>
      <p:sp>
        <p:nvSpPr>
          <p:cNvPr id="3" name="Rectángulo redondeado 2"/>
          <p:cNvSpPr/>
          <p:nvPr/>
        </p:nvSpPr>
        <p:spPr>
          <a:xfrm>
            <a:off x="4067944" y="6109124"/>
            <a:ext cx="864096" cy="2797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9931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Objeto"/>
          <p:cNvGraphicFramePr>
            <a:graphicFrameLocks noChangeAspect="1"/>
          </p:cNvGraphicFramePr>
          <p:nvPr>
            <p:extLst>
              <p:ext uri="{D42A27DB-BD31-4B8C-83A1-F6EECF244321}">
                <p14:modId xmlns:p14="http://schemas.microsoft.com/office/powerpoint/2010/main" val="3416335595"/>
              </p:ext>
            </p:extLst>
          </p:nvPr>
        </p:nvGraphicFramePr>
        <p:xfrm>
          <a:off x="6146049" y="2996952"/>
          <a:ext cx="2923579" cy="2952328"/>
        </p:xfrm>
        <a:graphic>
          <a:graphicData uri="http://schemas.openxmlformats.org/presentationml/2006/ole">
            <mc:AlternateContent xmlns:mc="http://schemas.openxmlformats.org/markup-compatibility/2006">
              <mc:Choice xmlns:v="urn:schemas-microsoft-com:vml" Requires="v">
                <p:oleObj spid="_x0000_s1047" r:id="rId3" imgW="5034240" imgH="5319720" progId="">
                  <p:embed/>
                </p:oleObj>
              </mc:Choice>
              <mc:Fallback>
                <p:oleObj r:id="rId3" imgW="5034240" imgH="5319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049" y="2996952"/>
                        <a:ext cx="2923579" cy="2952328"/>
                      </a:xfrm>
                      <a:prstGeom prst="rect">
                        <a:avLst/>
                      </a:prstGeom>
                      <a:solidFill>
                        <a:schemeClr val="bg1"/>
                      </a:solidFill>
                      <a:ln>
                        <a:noFill/>
                      </a:ln>
                      <a:effectLst/>
                      <a:extLst/>
                    </p:spPr>
                  </p:pic>
                </p:oleObj>
              </mc:Fallback>
            </mc:AlternateContent>
          </a:graphicData>
        </a:graphic>
      </p:graphicFrame>
      <p:sp>
        <p:nvSpPr>
          <p:cNvPr id="2" name="1 Título"/>
          <p:cNvSpPr>
            <a:spLocks noGrp="1"/>
          </p:cNvSpPr>
          <p:nvPr>
            <p:ph type="title"/>
          </p:nvPr>
        </p:nvSpPr>
        <p:spPr>
          <a:xfrm>
            <a:off x="467544" y="620688"/>
            <a:ext cx="8229600" cy="111410"/>
          </a:xfrm>
        </p:spPr>
        <p:txBody>
          <a:bodyPr>
            <a:normAutofit fontScale="90000"/>
          </a:bodyPr>
          <a:lstStyle/>
          <a:p>
            <a:r>
              <a:rPr lang="es-ES" sz="2000" b="1" dirty="0" smtClean="0">
                <a:latin typeface="Arial" pitchFamily="34" charset="0"/>
                <a:cs typeface="Arial" pitchFamily="34" charset="0"/>
              </a:rPr>
              <a:t>MÉTODOS APLICADOS PARA LA ELABORACIÓN DE SISTEMA DE PUESTA A TIERRA (SPAT)</a:t>
            </a:r>
            <a:r>
              <a:rPr lang="es-PE" sz="2000" dirty="0" smtClean="0">
                <a:latin typeface="Arial" pitchFamily="34" charset="0"/>
                <a:cs typeface="Arial" pitchFamily="34" charset="0"/>
              </a:rPr>
              <a:t/>
            </a:r>
            <a:br>
              <a:rPr lang="es-PE" sz="2000" dirty="0" smtClean="0">
                <a:latin typeface="Arial" pitchFamily="34" charset="0"/>
                <a:cs typeface="Arial" pitchFamily="34" charset="0"/>
              </a:rPr>
            </a:br>
            <a:r>
              <a:rPr lang="es-ES" sz="1600" b="1" dirty="0" smtClean="0">
                <a:latin typeface="Arial" pitchFamily="34" charset="0"/>
                <a:cs typeface="Arial" pitchFamily="34" charset="0"/>
              </a:rPr>
              <a:t> </a:t>
            </a:r>
            <a:endParaRPr lang="es-PE" sz="1600" dirty="0">
              <a:latin typeface="Arial" pitchFamily="34" charset="0"/>
              <a:cs typeface="Arial"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141" y="3212976"/>
            <a:ext cx="579946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hQSERQUExQVFRUVFxQXFBgYGBQUFxccFxgYFRcYFhYXHCYeGBojHBQUHy8gJCcpLCwsFR4xNTAqNSYrLCkBCQoKDgwOGg8PGiwfHx8sLCksLCktKSksKSksLCwsLCwsLCksLCksKSwtNSwsLCkpKSwpLCwtLCw1LCwsNCwsKf/AABEIALsBDgMBIgACEQEDEQH/xAAbAAABBQEBAAAAAAAAAAAAAAAAAgMEBQYBB//EAEsQAAIBAgMDBwULCgUEAwAAAAECAAMRBBIhBQYxEyJBUWFxkQcygaGxFCMkQlJykrLB0dIWF0NTYnOCouHwMzSTwvFEVGOjFVWD/8QAGQEBAAMBAQAAAAAAAAAAAAAAAAECAwQF/8QALBEAAgIBAwMCBgEFAAAAAAAAAAECEQMSITETQVEiMgRCYZHh8BRScYHB0f/aAAwDAQACEQMRAD8A9xhCEAIQhACEIQAhCEAIQhACQ9r1XWhUakAXVGKAi4JAuNOmTJwwuSGef7u+UJ6lUDEFFRgbMFK2OlsxLHTjN8jgi4NweBGomJ2/5OwzGphmCkm5pt5t+tSPN7uHdM7SxWLwLhTnp9QPORu74p9E7Xihl3xun4OVZJ49pqz0fbm36WFQNVa2a4Qa84gXtfgOHEyv3W3zpYxQPMq5SzU75soDZb5rW6Rp2w2XjKW0sOy1kBKkB16L8QyniL29RkbFNh9lqBRpLnqHUXI0UWvc3Nr207TOHp5OppR6Sy/Dfx22nq7PsRMfvDiaNZkLA5W+SouOI4dYImxweJFRFdeDAEemYjeXNVw9LF5MmbmsAb80k5G4f3mEleT/AG1mD0GOou6dx84eJv8AxGduTGnj1Jbrk83HNqelvngv958c9HDVKlPzxbLpm4kDh08Z5vW37x44H/0j7p6RvLtY4bDVKyqGKW0NwDdgOjvnntfyxVV/QUvpNGCLcb0plsrp+6ilxvlJ2mvmn/0Kf9s9J8nG2K+KwS1cRrUL1AeaE0VrDmgCef1PLtXBsMPR+k89G3E3kbH4Ra7qqEs62Ukjmm3EyuZbe2i+N/WzRQhCcpsEIQgBCEIAQhCAEIQgBCEIAQhCAEIQgBCEIAQhCAEIQgBKHfjar4bAV61I5XQKVNgbXdV4HTgTL6Rto7Pp16T0qqh6bgq6ngQZKdO2Q+DzHdvytkIwxQeqxbmlAigC3Ai41ju8vlAo4ugaa0nVrqVZslhY68DfhcTS0/JZs4cKB/1Kv4o8PJxgB+h/nqfinYsuBS1U7OdwyNVZTeSytcYjs5L2PM5vFt8YjEs+ppghVA45FPR2nU+kT0/A7t0KNN6VOmESpfPYtdri2rXvwkAeT/A/qB9J/wAURzwWRzd7kPFLQoozeP8AKHQqUWomg+Vky+cumlhbTo08JjtmbbbD1qdUalGBI6xwYekXnqp8n+B/UD6VT8USfJ3gf1A+lU/FLxz4YppJ7kSxZJNNvgZ3+xatsqrUU3Vlpsp6wzKQfAzy/dTfjDYRKi4jDcuWYFTlpNYWAtz+3WezVN2qBw3uUpeha2TM3C+a173tftlN+anZv/bD6dX8UwhlioOD8msoNysxv51dnf8A138mGnoO5W2qWKwq1aFLkULOAlkWxBsTZNNZA/NRs3/th9Or+KX+xdiUcJSFKgmSmCSFux1Y3OrEmZzcGvTZeKle5PhCEyLhCEIAQhCAEIQgBCEIAQhCAEIQgBCEIAQhCAEIQgBCEIAQhCAE5OzE71+UOlhaxoZ8rqAzk02cc7UDQ8be2Sot8ENpcm1hPNaXlVRv09Md9OovtvHz5TEH/UUD6DJcJL5X9hafc9DhMDR8pAYXFbDW7WsfAkGH5w83m1qBv1FP9zym/hk7eTfXhMKN9nXzqtI2HC9Px0aPLvyfl0PpL+ORf0ZNfU2l4XmJ/L0frcP9JfxzlLf/AJ3OegV7HW9uzncZZJvsRt5NvedkLZm1qWIQPSdXXgbEGxtcqbcDrJsAIQhACEIQAhCEAIQhACEIQAhCEAITl528AIQhACEIQAhCcvAOwhCAJqPYEngBc+ieWbT3Rw+JrvWqcoTUJY8+w14dHVp6Jv8AefFZMO/7WVfpGx9V5maHCVc5RfpdE6U+SmXcHB2/wif43++d/N/gj+iI/jf75f044ZHWyf1MnRHwZSv5NsG3AVF7nJ+sDOJ5NMH0iqf/ANPuEe2hjKiVqlSjiKbBdKlCq1spUXOQ9B04d8aG8Y5JcQS96p5NaOcKikGzOr2uON79onSus1akZXDuhlvJfheur3Z1+1Zz812GvfPWA6rp7ct5J3Z2s3K1MPUq8qRdqVS+bMOJF+vp8ZT4baLuCy1a/EjXE0EOnYVE0Uc9tairlCuC0HkwwnXW+mPwzv5ssN0NV+kv4ZrMObop6wOkHo6xxi7Tm/kZV8xr04+DObB2S2za3KUajPSewrUmA1HQ6EfHX1i4vwnp6NcA9B4TB4/zW7j/AFmz2SfeKV/1afVEr1HN3IaVHglwhCSAhGcTiQilj/z2ShXGVqrHIT3A2AlXKiaNJCUQwOI+V/MY1iademLljbsa8jV9BRooSr2TtTlOa3nD1iWl5ZOyAhCEkBM5vRvC1DRNLDMxtc9gAmjmF2/WD1TppnA9CcfqyUrZDG/yoxdrgAE8A2UH0gA2PZHqe8eKNtPq29kywr1RRWuKpDVA1qZtbnsEplRx5twSdb31ncdi61Ko1NKjvkem12sWIFNqlRL24EKD2XndH4Ny2TRk8qRrU29iSLnm+B+ycqbcxI6fZ90y+Hxb1Xa1aooC4mopUj4tQKl7jVQAdIujtmq9Co+Yhs+EAtplzimXA78x8Yfwcltf6x1UaJ9s4rrHj/SJXbOKsTnUW69fsmcrV6nuZq4rsrMtbmEi2jHKKY+KVA9OsYqY6pnyZsRl5WiMpKrWs9NybHhlLAWuegwvg3K9yHlNNU25i/i1FuP2evttI1fejGILswt0mym3gJBfDtyuGHKYhVqZwytU1uq5he3cb9d4xsctURw/LtflVZmZTSurldFBuDp1dEo/hqhqsnXvVHoO7O8IxSG4s62zW4G/AjwOkup5j5PcUaeICk6OGT+JdbeIPjPTZxs2M/vm55KmOg1AD9FjKGk1gP79Eu9+WtSp/vV9SsZRYfWYT9xouCYIu8p13kpZqi84cmrMWtzWCGzZD02JA74qjvEpCFqbozVhRKtYFWIzAnstbxlulPwV1xKLbO7FJqtR2d2qOxKpTUWF+AYnu1iqu57NhqAIOemWDAEA5GbNp0XH98JZ4jeRaZJSi7a1S5Ui4Wk+RnPZ0ydV22uWoQuYIaIGtswrZSD2WzDvnX1cySMdENyg3d3bQYo1FLGnSPMzWuzcATbo4nwkOhugCDyiVb3Pmmla3p1mjO8IR6iikRTXlsjggB2pDM4t0dOsZG3lyMzYZldWpDk9CzCrfKVPTwOk0WTNd/2I046L/CJlpoNdFUa2voLa2i2MoW3qy5A2HrjMNBlF+JFu8Wv3SThNvLVdkVKl1zcRZTlOU2M5Hiny0aqceBePOhHWJtdlD3il+7T6omJx3Dvm22SfeKXzE+qJnDkvLgb23tqnhaD1qpsiC56yeAVR0knSeZ1/LYHJC0nResFXP9JuN6a4YrSIBFsxBAI6hofTKmlSUcAvoAE2WSEdpK/8mbi3wzKVfKojeeKx714eucpeVSivBqi9mUD7Zssg6h4CV9TEYdqposKZqKAcrKt7HgVuNfRGrHLiL+5PqXcpE8q1E8a1Qd6t9k43lRoHQ13P8LS4rYvDIlRmVAtNstQ8lopNuPN4dvCcxiYWmgZ6dPI9rWpB73Fx5q8LRWN/K/v+BbXdFInlEwoItUIIOhysJY4bywUlOtQsO1D7RJuzKWFqg8nSSy2vejk4/OUX9EmHZNH9VT+gn3SbxRdaX9yPU+6LndffbD44MKLHOliyMLEA9I6x2y/E86q7PpUai16SLTqUz5yALcfGVgNGUjoM9DpPcA9YB8ZDcW/STTXJ2o9gT1Anwnn63aqL66O3iw/F6ptds1ctCoey3jp9sx+AW9V/2VRfG7H7IRA1Q3WohSpzkFcq3ZjkXNmy0/kC4B9A6o9T2FTUg85mDOxZmLMxdchLnp5ukuRT0iVoTZ5snkroj4M+u6NEKFHKBQrJYOwDKzZirW4gkyQ27tNnzWYaoSgYimxSwQsnAkWHgJbtSPQRw6ReNVQ44sPCw8b28Y6+R/Mxoj4Klt1qLFr5yDnAXMcqcp55QfFJ18THsTu5TdsxDhrJzlYqfe75TpwIzHXqMmAueDr6Bceox+nTNhmtfsjr5FvbGheCsGyEHJ3Z25NiyFmLG5BUgnpFidI1S2GlNi6PUF2ZyvKHJdrk3T0mWxpxPJ30kdWfnkaUZRTyWJcjijrWHcbE+xp6rTe4BHAi49M842phLVVb5Ssvgbi/oZptN2cTnwyX4qMp/h09lpkyyKvfs82iOt2PgtvtlHRqWB7AT4S632bn0F/eH6v9ZTMpKEdJUj1Gc795r8pTDBA4TDub5iKSdlqtVXa469Iztse/Ofk4jlP9OhTb7ZHw20w1FGBY08MmFNQC9gwqc/TpIUeuTqdLliGsbVxjnW4I5pRKdMnquFuB2zujcd2czp8Bs5LlyeBoYs/Srv8AYJzDD4PU+ds8fy0fvkTCYp1poop1GethSi2U2DPVcnMfi8bywq0ylU4bKxL1MKyEC65KSoHJPZyfrl3z+9iOw/TwivgXcjVRi2U9RZqgJ7dJXvj86mqEYGm2CQUzo7ZSzX7jewjlRzkegA4NEYxn0NiHDcnw43z+qP7XrCm2dr2VcExsLmyu17dsR228ky3LB8WajYNyjUyatS6t5w5jjXTsje7+1AWehle6vXOYjmH3wmwbr19UXU2gtc4WombKa7LqLHSm4+6J2NtmmHqYfN75y1c5bG1ixbjw4XmLT0tV+Nyye/JKx40mx2E18NS+YJkcfwms2Afg1L5onLDk2lwZrbNW+Lqa+blXuIF/tnEMZ2q/wutp8ZfqrrONi0p5Q7Kpc5UBNsx6h1mV3bJ4RMvMTvNVxDtXX3OlSkmiVGWzUxYHmtcE6njrNT/8vR545Qe9lVf9kscoHjpImOxWG5QCtUuSxRVObKCpAItw4kanrnRhbhK6szmlJVZmcZUxJNBQnKKMMMobUMGX3xiCRqOHZa8bRqxwNEWJC18tLUrnXL5pII5t9OM2mNqUHTKxAHvq3tawpf4gB6AB4yI+18KaVMFgqElVDITYrYEMCOb5w1PXOqOd0vR3MXjV8je6CVByvKUxT821mZr8b8Wa3qmjMpaW18NRZ1NRFZdHGXLbW3QNdSJJp7coMVC1UJbzRfU8eHgfCcuVSlJyo1g1FVYnah5jdxm6wvmL81fYJg8e3Nv1jSbzCnmL81fYJlDlmkiBt9vewOtvZr90oNh0QeVbheq1u5QE9oMtN461ivYCf79AkDYC2oU+0FvpEt9s2KFlkv8AbBljoWKCwQQMdUKgBQC7sEQHhc6lmt0KASe63TGxsdb3f3xvlPqPQvmqO6ObS5pp1NSKTEsBqcrKVYgdJGh7gZWY/Zeuenkam9soFE1baecW5UXBg6ccU0t6E7K2WtTDUy6hnswLqMrXDEXDLYg6eqS8OzI/JuSwILU2PHm+cj9ZAIIPSL9UhYXZ5NlCoB+4sB2m1U2BloMMvKU0QWFPMWtwBYWC95uTbsk0WyxVve/9D+Ts+yItJRXSMuJByFTtmjdAfksp9diPXLbdh7GoncwHVfQ9/AayPtDD5qVQfst7L/ZGdiYn35D8sEd+YBh64A1vu3v9DsVz6xIFQnKSgubaDtkjfcn3VR6uTb62kaw50nLL3Gy4K+glezWRFFydAvOve5Ivx4S2wAfL75bN2Wt/xFqI6qyzlZVKhd5285CQSKvGMVTdlsj5DfjlD+ixI/sR2dkp1uGjI4/aNZGUVHClTnAtRW/FdRyouuvDsEtdm8qxzutNR+7Cubi4KsrsLay3dQeIB7wIhtJtLKnGkjNQp8kLG8Jq92zfC0vm/aZlMYdJqd2D8Fpdx+sZlDkvLgyO0Wviq5/bI8ABIVbCCtWdW+JRpkG1yOeXNr8P8MayY7XrVj/5agPjK3F06nunIqvasKV3XzUWmzFwx6CbjTpvLYn6mRNbIr8fTJo0wNC9Gmxt0k1jUv43jo56Yh+hqNdh/FWFvqiStnYGq/JmpSZMjUadjbVaQqFnH7JZltGcFsfEKi0uS0emKdRyy2QCsXJI4sStrW652qSqr3MKObQ/wl7Xxt/S6KfbJe8arRqOcrNy9OuD0qpbk0DH5KAAXMK2yazmonJ2CDEGm1xaoarh1A6rAWPbHfcdapytRqbKatPE8wkErmCKiHtOUmRa5v8AWTuJwtbTFUjTY25c8oVBQ80aBuudwWIppiKammSXo4fIQgIQ2a5J+Lfr6Y9gxVHLU2oVArCqwqG2XVBYW676XicPinpVKXvNVxUoUELKLqhBPnHq1kSe7/6F2Je0xzTNxs9r0qZ/YX2CYnaXmza7MPvNP5i+wTjhyzeXBmd56n+MepWHgsnYCllp0wLWCIPBQJHxVK5dXFzzs3UQejwMVhsKKa5VZwBwBYmw6hfomxQsiLzpXTSQ7n5R8ZwnrJ8T67QCTkMiHYy87KTTzXzBbFDfjemwK69NrXivpeuKC9/jBaMnHgYw+wwnByOAORaVIkDoJRQbSdTwwUWUAAdXbxPaT1mMN3nxnb/tHxixKcpcjzCN5Y3yo+UfGJNQdZ0goP2FuodJ7OmZXZtbnU3BJClbHsB9lpeYllZSrEkMCCCdDfotINZkpqNAFWwAGvYALeyGQI32b4VTH/j/ANxjGFaL3zPwtOykv1mjWGM5Je46FwWCxQMbRo7JIIrbUUMy63UMT5vxQCdL36fVHKW0EcXU34CwBuCRexHoMTU2apLE5ucCCL6cMugtpa58TOUNmKtwC2t73a51BW/8x/sTWoUU3Cltamy5rlRcg5rCxAub2Mlq4IBGoOo7ZXvsVStszXGqkkaEKVHAcLE+Mn0aeVVX5IA6r2Fr+qRJR7EqxRjT/wDEeIjNQzMkhY7hNPuofgtP+L6xmXxx0mp3WHwWn/F9Yy0OSJcGNwlW9Sqeg1Kn1iI5U2cWa/KMF05o4cO+RMB5z/Pc+LGXKSkW09izVjeBwXJ35zNfr6O6ThELFCW5Aq8Jy8LwQVG1dh57tTvmN7rmIDXOupOmnRG9l7HdLZ3ZQvmorsAALWuQ1ittMtpdmIqGadWWnSU0K7IG0BzTNnsc3oUvmJ7BMZj/ADTNhsM/BqPzF9krj5LS4Kzb4K1AflD1jT2WkJcTLfeajejmHFCD6OB9t/RMvRxWk1KFpy0Xy8ruXji4iLBPOJt/d4e6OyQhX65z3RFglmv3xLVpEavG3xMWCYa5740+JkKpif6Rg14sEytXBPC/CPbEw3LYhRwWlz3t0nhTU+tvQJWJiwtydMov36dU1+6uCKUA7efVOdvT5o9C2kgzO+Avje6mntaM4Yx7en/Ov2Kg9V/tkfCtracj9xt2LFYV0LIyhipYEZha4v0jtnCZ2+suttypU7O2CKC1SKlRgwZSrEEHt+d4QNLrHqI4i3X1aS1NIZcttDfTvgMBT+QB4zfq27ZTSVp1GoNgAALMuoJ6AeFydO2T9mLYN3jr6ui/d6+2L9xJwy9N+nx9Udo0Qt7Dv4/30ysp2tiUqHY3VMc4xt5iXK7H+bNZuv8A5Sl3H6xmRxp0tNZuyfgdM/st7TLQ5IlwYXZ5875ze0y7omUWzeF+0y6ocJkizJQEr6+zmZnIsMwIGp7LdGh0Ot+qTSxsbEA20vqL9Eq8Jh66Coatc1B0WTKym480jo6LTeC72UZKGCcpldrnTW5+Vfj6BGxhKq1UsTkOQMATYZUAJbTUGNDEuCCWa1+3X1dvqEUMQ9xz2HWNLC56Lia0ymxcWiKg0i43U4TmNCBtDzTNhsIfBqPzF9kxm0jzTNrsP/L0fmL7JfHyRLglYiiHRlPBgQfSLTzsgKLfHBKt3qbcPRPRzKHae6i1XLK5TMbsLZgTwuNdOE1KGVTER5awlt+Qpv8A438g++OJuRb9Mfoj75AKkVZ01pcjc636X+UffLTA7FRKaqwVyL3YqLnW8UDG1GJ7Iy7TXbS3ZSplyEU7X4KNbyubcck35c/QH3xQMvU75yxmmbcMn9OfoD740/k9Y/8AUn/TH4oBU7GwPuiutM+aLvU6LqDw9JIHdeekgWlNu3u0uEDc81HcjO5AGi+aoA4AXPjLkyQef7zm2LqnsT6gjOzl6Z3eZr4uoOOoPgqgRCV1QAE2J1HHunK/cbdiVUw6sdQIiphQBzVW/be3qjX/AMgnyh64PtBPljTtl1ZVoaxOFIHmUzfXg97np/vqkfC4krccmoKtbzaluyNGmNSaia3tZqoF73+V38OuM5jnJ5ZQWAtz6q/7u6bporRcUFz3si6dZqL0nrElU8PrYooA4WZjr6ZRU6jAH31f9Wr9plngNqKUGZ0uLAkNcH0nW8rL6BE73Kvb6GcfbHmMY91pbz18V++N08SDpnU91vvmW5cj7R4eM1W7rfAEP7Df7plMbUuABrf2CajYWmzk/dP/ALpMOSJcGJweiiXFOoFUXIF/RKjDDVR1W9kuM2kziWYDFL8oeIiXr07EFlsTqCR39c63Dq7rXlfiKy+byj34G6n8Pd2TWO5RliEokaZPGdCUr8Vv87+spcPjmAsaguLr8bXq+Jr/AElnh6isABU51uAUH2r900aruQWAxC/KHiJ1jcdcZ5MdIB9A1igQBYWHdpMXRcr9pcD6Zt9hf5aj+7X2TD7VHNJ7DNvsI/BqP7tPYJbHyVlwT4QhNigQhCAEIQgBCEIAQhCAE4Z2cIgHme2X+H17n4wt6Apt36xwVfGQ/KTunixiDicLdkdV5VRqQy6ZgtuBAGo6bzBNtrGr+kI6LWQn2Siw6t0y3UrsejcvfS/Dj/SN+6r3HVPNk23jCbB28F+6P+78dwDHwSS8LXdEdRG6qYux42HT2dsXTxI4j0Tz2tiMdfKS/QdMg+ydqYnGgcXBHXyUjovyieovB6GMaoOtuo26ImpixTJJGlhYC0839340ak1Ooc1SPZaFba+Ma2ZmHG1kQHTuEdF+UOpHwerYXGJUW6217BeLekLaAA9dheeT4HeDGUfN519ecl/ZLT8vsYBrSW4/8TffLLBJ919yOojeVXUEWBFgQb9J0mt2dzNmi/RRY+omeN4LefaWMqCnSphmJH6EgC/SzHzRrxM9so7LdcFyJYPUFIpmtlBYqejoFzDwuHLQ1qRgtmXK5uk8PTJWZ/lLfua3tmMw2+nJApUoVFZSVK9KkGxAv0d8XU8oVO496qekrr3zNYZ+CznHya81XtxTwb75EZBqMtO546Nr6+uZf8vkvc06nisYrb9qbWRweslRbukqE12I1x8msTCDXSnY9jg+oxw0StmAQWvwz6d2syB3+Ufo2+kvjO0fKAmuZKhv1FD6eMnRk8DVDyehUcRUOvMt/F65zO975U7dT6tJ5zh9/QlQNlqBTodVOnRpNBT8omEZdTUB6eYPvkdKfgnVHyX2LYsBcWBDHvsNJvdiD4NR/dp9UTx3E79YVjZBXZm0ACKb30AAzdJ6J7NswEUaYKlTkS6m1wbDQ26RLLHKHuVEOSfBJhCEsVCEIQAhCEAIQhACEIQAhCEA4RGa+Bpv56I3zlVvaI/CAVzbu4Y/oKX0F+6NNurhT/09L6IltCRQKg7p4T9RT8Ij8jsJ+oUd1x9suoRQsofyHwf6kfSf74oblYS1uRHi33y8hFE2Z9twsEf0A8X++cG4GB/7dfSzn7ZoYRRBHwWz6dFAlNFRRwCgAeqP2nYSQVW1N2MNiTmrUlZvlahvpCxMpKvkqwLG+Rx06OftmwhAMg3kwwnRyg/iX8M43kwwpN71L/wfhmwhIoGLqeSzDn49T+Q+q0Z/NLhr+e30aY+ybqEAwT+R7Cn4zj0J90QfI1hflv8ARpfhnoEJK2BmdgeTzBYQh6dJWqDhUcBmHzdLL6BNKBOwjkH/2Q=="/>
          <p:cNvSpPr>
            <a:spLocks noChangeAspect="1" noChangeArrowheads="1"/>
          </p:cNvSpPr>
          <p:nvPr/>
        </p:nvSpPr>
        <p:spPr bwMode="auto">
          <a:xfrm>
            <a:off x="155575" y="-1104900"/>
            <a:ext cx="3333750" cy="2305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6" name="5 Rectángulo"/>
          <p:cNvSpPr/>
          <p:nvPr/>
        </p:nvSpPr>
        <p:spPr>
          <a:xfrm>
            <a:off x="467544" y="1109856"/>
            <a:ext cx="7776864" cy="1815882"/>
          </a:xfrm>
          <a:prstGeom prst="rect">
            <a:avLst/>
          </a:prstGeom>
        </p:spPr>
        <p:txBody>
          <a:bodyPr wrap="square">
            <a:spAutoFit/>
          </a:bodyPr>
          <a:lstStyle/>
          <a:p>
            <a:r>
              <a:rPr lang="es-ES" sz="1600" b="1" dirty="0" smtClean="0">
                <a:latin typeface="Arial" pitchFamily="34" charset="0"/>
                <a:cs typeface="Arial" pitchFamily="34" charset="0"/>
              </a:rPr>
              <a:t> Método </a:t>
            </a:r>
            <a:r>
              <a:rPr lang="es-ES" sz="1600" b="1" dirty="0">
                <a:latin typeface="Arial" pitchFamily="34" charset="0"/>
                <a:cs typeface="Arial" pitchFamily="34" charset="0"/>
              </a:rPr>
              <a:t>Convencional </a:t>
            </a:r>
            <a:r>
              <a:rPr lang="es-ES" sz="1600" b="1" dirty="0" smtClean="0">
                <a:latin typeface="Arial" pitchFamily="34" charset="0"/>
                <a:cs typeface="Arial" pitchFamily="34" charset="0"/>
              </a:rPr>
              <a:t>(Thor </a:t>
            </a:r>
            <a:r>
              <a:rPr lang="es-ES" sz="1600" b="1" dirty="0">
                <a:latin typeface="Arial" pitchFamily="34" charset="0"/>
                <a:cs typeface="Arial" pitchFamily="34" charset="0"/>
              </a:rPr>
              <a:t>Gel o similar)</a:t>
            </a:r>
            <a:endParaRPr lang="es-PE" sz="1600" dirty="0">
              <a:latin typeface="Arial" pitchFamily="34" charset="0"/>
              <a:cs typeface="Arial" pitchFamily="34" charset="0"/>
            </a:endParaRPr>
          </a:p>
          <a:p>
            <a:r>
              <a:rPr lang="es-ES" sz="1600" b="1" dirty="0">
                <a:latin typeface="Arial" pitchFamily="34" charset="0"/>
                <a:cs typeface="Arial" pitchFamily="34" charset="0"/>
              </a:rPr>
              <a:t> </a:t>
            </a:r>
            <a:endParaRPr lang="es-PE" sz="1600" dirty="0">
              <a:latin typeface="Arial" pitchFamily="34" charset="0"/>
              <a:cs typeface="Arial" pitchFamily="34" charset="0"/>
            </a:endParaRPr>
          </a:p>
          <a:p>
            <a:pPr marL="285750" lvl="0" indent="-285750">
              <a:buFont typeface="Wingdings" pitchFamily="2" charset="2"/>
              <a:buChar char="q"/>
            </a:pPr>
            <a:r>
              <a:rPr lang="es-PY" sz="1600" dirty="0">
                <a:latin typeface="Arial" pitchFamily="34" charset="0"/>
                <a:cs typeface="Arial" pitchFamily="34" charset="0"/>
              </a:rPr>
              <a:t>Se emplea aditivos químicos del tipo GEL Ejemplos: THORGEL. Laborgel, Tierra Gel. </a:t>
            </a:r>
            <a:endParaRPr lang="es-PE" sz="1600" dirty="0">
              <a:latin typeface="Arial" pitchFamily="34" charset="0"/>
              <a:cs typeface="Arial" pitchFamily="34" charset="0"/>
            </a:endParaRPr>
          </a:p>
          <a:p>
            <a:pPr marL="285750" lvl="0" indent="-285750">
              <a:buFont typeface="Wingdings" pitchFamily="2" charset="2"/>
              <a:buChar char="q"/>
            </a:pPr>
            <a:r>
              <a:rPr lang="es-PE" sz="1600" dirty="0">
                <a:latin typeface="Arial" pitchFamily="34" charset="0"/>
                <a:cs typeface="Arial" pitchFamily="34" charset="0"/>
              </a:rPr>
              <a:t>Requieren mantenimiento cada 4  a 6 meses </a:t>
            </a:r>
          </a:p>
          <a:p>
            <a:pPr marL="285750" lvl="0" indent="-285750">
              <a:buFont typeface="Wingdings" pitchFamily="2" charset="2"/>
              <a:buChar char="q"/>
            </a:pPr>
            <a:r>
              <a:rPr lang="es-PE" sz="1600" dirty="0">
                <a:latin typeface="Arial" pitchFamily="34" charset="0"/>
                <a:cs typeface="Arial" pitchFamily="34" charset="0"/>
              </a:rPr>
              <a:t>Se recomienda repotenciarlo cada 2 a 3 años</a:t>
            </a:r>
          </a:p>
          <a:p>
            <a:pPr marL="285750" lvl="0" indent="-285750">
              <a:buFont typeface="Wingdings" pitchFamily="2" charset="2"/>
              <a:buChar char="q"/>
            </a:pPr>
            <a:r>
              <a:rPr lang="es-PE" sz="1600" dirty="0">
                <a:latin typeface="Arial" pitchFamily="34" charset="0"/>
                <a:cs typeface="Arial" pitchFamily="34" charset="0"/>
              </a:rPr>
              <a:t>Sufren pérdidas de su conductividad eléctrica al paso de los años.</a:t>
            </a:r>
          </a:p>
        </p:txBody>
      </p:sp>
      <p:grpSp>
        <p:nvGrpSpPr>
          <p:cNvPr id="7" name="8 Grupo"/>
          <p:cNvGrpSpPr/>
          <p:nvPr/>
        </p:nvGrpSpPr>
        <p:grpSpPr>
          <a:xfrm>
            <a:off x="0" y="6442181"/>
            <a:ext cx="9144000" cy="288032"/>
            <a:chOff x="0" y="6569968"/>
            <a:chExt cx="9144000" cy="288032"/>
          </a:xfrm>
        </p:grpSpPr>
        <p:sp>
          <p:nvSpPr>
            <p:cNvPr id="9"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10"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14</a:t>
              </a:r>
              <a:endParaRPr lang="es-PE" sz="1200" dirty="0"/>
            </a:p>
          </p:txBody>
        </p:sp>
      </p:grpSp>
    </p:spTree>
    <p:extLst>
      <p:ext uri="{BB962C8B-B14F-4D97-AF65-F5344CB8AC3E}">
        <p14:creationId xmlns:p14="http://schemas.microsoft.com/office/powerpoint/2010/main" val="1481013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hQSERQUExQVFRUVFxQXFBgYGBQUFxccFxgYFRcYFhYXHCYeGBojHBQUHy8gJCcpLCwsFR4xNTAqNSYrLCkBCQoKDgwOGg8PGiwfHx8sLCksLCktKSksKSksLCwsLCwsLCksLCksKSwtNSwsLCkpKSwpLCwtLCw1LCwsNCwsKf/AABEIALsBDgMBIgACEQEDEQH/xAAbAAABBQEBAAAAAAAAAAAAAAAAAgMEBQYBB//EAEsQAAIBAgMDBwULCgUEAwAAAAECAAMRBBIhBQYxEyJBUWFxkQcygaGxFCMkQlJykrLB0dIWF0NTYnOCouHwMzSTwvFEVGOjFVWD/8QAGQEBAAMBAQAAAAAAAAAAAAAAAAECAwQF/8QALBEAAgIBAwMCBgEFAAAAAAAAAAECEQMSITETQVEiMgRCYZHh8BRScYHB0f/aAAwDAQACEQMRAD8A9xhCEAIQhACEIQAhCEAIQhACQ9r1XWhUakAXVGKAi4JAuNOmTJwwuSGef7u+UJ6lUDEFFRgbMFK2OlsxLHTjN8jgi4NweBGomJ2/5OwzGphmCkm5pt5t+tSPN7uHdM7SxWLwLhTnp9QPORu74p9E7Xihl3xun4OVZJ49pqz0fbm36WFQNVa2a4Qa84gXtfgOHEyv3W3zpYxQPMq5SzU75soDZb5rW6Rp2w2XjKW0sOy1kBKkB16L8QyniL29RkbFNh9lqBRpLnqHUXI0UWvc3Nr207TOHp5OppR6Sy/Dfx22nq7PsRMfvDiaNZkLA5W+SouOI4dYImxweJFRFdeDAEemYjeXNVw9LF5MmbmsAb80k5G4f3mEleT/AG1mD0GOou6dx84eJv8AxGduTGnj1Jbrk83HNqelvngv958c9HDVKlPzxbLpm4kDh08Z5vW37x44H/0j7p6RvLtY4bDVKyqGKW0NwDdgOjvnntfyxVV/QUvpNGCLcb0plsrp+6ilxvlJ2mvmn/0Kf9s9J8nG2K+KwS1cRrUL1AeaE0VrDmgCef1PLtXBsMPR+k89G3E3kbH4Ra7qqEs62Ukjmm3EyuZbe2i+N/WzRQhCcpsEIQgBCEIAQhCAEIQgBCEIAQhCAEIQgBCEIAQhCAEIQgBKHfjar4bAV61I5XQKVNgbXdV4HTgTL6Rto7Pp16T0qqh6bgq6ngQZKdO2Q+DzHdvytkIwxQeqxbmlAigC3Ai41ju8vlAo4ugaa0nVrqVZslhY68DfhcTS0/JZs4cKB/1Kv4o8PJxgB+h/nqfinYsuBS1U7OdwyNVZTeSytcYjs5L2PM5vFt8YjEs+ppghVA45FPR2nU+kT0/A7t0KNN6VOmESpfPYtdri2rXvwkAeT/A/qB9J/wAURzwWRzd7kPFLQoozeP8AKHQqUWomg+Vky+cumlhbTo08JjtmbbbD1qdUalGBI6xwYekXnqp8n+B/UD6VT8USfJ3gf1A+lU/FLxz4YppJ7kSxZJNNvgZ3+xatsqrUU3Vlpsp6wzKQfAzy/dTfjDYRKi4jDcuWYFTlpNYWAtz+3WezVN2qBw3uUpeha2TM3C+a173tftlN+anZv/bD6dX8UwhlioOD8msoNysxv51dnf8A138mGnoO5W2qWKwq1aFLkULOAlkWxBsTZNNZA/NRs3/th9Or+KX+xdiUcJSFKgmSmCSFux1Y3OrEmZzcGvTZeKle5PhCEyLhCEIAQhCAEIQgBCEIAQhCAEIQgBCEIAQhCAEIQgBCEIAQhCAE5OzE71+UOlhaxoZ8rqAzk02cc7UDQ8be2Sot8ENpcm1hPNaXlVRv09Md9OovtvHz5TEH/UUD6DJcJL5X9hafc9DhMDR8pAYXFbDW7WsfAkGH5w83m1qBv1FP9zym/hk7eTfXhMKN9nXzqtI2HC9Px0aPLvyfl0PpL+ORf0ZNfU2l4XmJ/L0frcP9JfxzlLf/AJ3OegV7HW9uzncZZJvsRt5NvedkLZm1qWIQPSdXXgbEGxtcqbcDrJsAIQhACEIQAhCEAIQhACEIQAhCEAITl528AIQhACEIQAhCcvAOwhCAJqPYEngBc+ieWbT3Rw+JrvWqcoTUJY8+w14dHVp6Jv8AefFZMO/7WVfpGx9V5maHCVc5RfpdE6U+SmXcHB2/wif43++d/N/gj+iI/jf75f044ZHWyf1MnRHwZSv5NsG3AVF7nJ+sDOJ5NMH0iqf/ANPuEe2hjKiVqlSjiKbBdKlCq1spUXOQ9B04d8aG8Y5JcQS96p5NaOcKikGzOr2uON79onSus1akZXDuhlvJfheur3Z1+1Zz812GvfPWA6rp7ct5J3Z2s3K1MPUq8qRdqVS+bMOJF+vp8ZT4baLuCy1a/EjXE0EOnYVE0Uc9tairlCuC0HkwwnXW+mPwzv5ssN0NV+kv4ZrMObop6wOkHo6xxi7Tm/kZV8xr04+DObB2S2za3KUajPSewrUmA1HQ6EfHX1i4vwnp6NcA9B4TB4/zW7j/AFmz2SfeKV/1afVEr1HN3IaVHglwhCSAhGcTiQilj/z2ShXGVqrHIT3A2AlXKiaNJCUQwOI+V/MY1iademLljbsa8jV9BRooSr2TtTlOa3nD1iWl5ZOyAhCEkBM5vRvC1DRNLDMxtc9gAmjmF2/WD1TppnA9CcfqyUrZDG/yoxdrgAE8A2UH0gA2PZHqe8eKNtPq29kywr1RRWuKpDVA1qZtbnsEplRx5twSdb31ncdi61Ko1NKjvkem12sWIFNqlRL24EKD2XndH4Ny2TRk8qRrU29iSLnm+B+ycqbcxI6fZ90y+Hxb1Xa1aooC4mopUj4tQKl7jVQAdIujtmq9Co+Yhs+EAtplzimXA78x8Yfwcltf6x1UaJ9s4rrHj/SJXbOKsTnUW69fsmcrV6nuZq4rsrMtbmEi2jHKKY+KVA9OsYqY6pnyZsRl5WiMpKrWs9NybHhlLAWuegwvg3K9yHlNNU25i/i1FuP2evttI1fejGILswt0mym3gJBfDtyuGHKYhVqZwytU1uq5he3cb9d4xsctURw/LtflVZmZTSurldFBuDp1dEo/hqhqsnXvVHoO7O8IxSG4s62zW4G/AjwOkup5j5PcUaeICk6OGT+JdbeIPjPTZxs2M/vm55KmOg1AD9FjKGk1gP79Eu9+WtSp/vV9SsZRYfWYT9xouCYIu8p13kpZqi84cmrMWtzWCGzZD02JA74qjvEpCFqbozVhRKtYFWIzAnstbxlulPwV1xKLbO7FJqtR2d2qOxKpTUWF+AYnu1iqu57NhqAIOemWDAEA5GbNp0XH98JZ4jeRaZJSi7a1S5Ui4Wk+RnPZ0ydV22uWoQuYIaIGtswrZSD2WzDvnX1cySMdENyg3d3bQYo1FLGnSPMzWuzcATbo4nwkOhugCDyiVb3Pmmla3p1mjO8IR6iikRTXlsjggB2pDM4t0dOsZG3lyMzYZldWpDk9CzCrfKVPTwOk0WTNd/2I046L/CJlpoNdFUa2voLa2i2MoW3qy5A2HrjMNBlF+JFu8Wv3SThNvLVdkVKl1zcRZTlOU2M5Hiny0aqceBePOhHWJtdlD3il+7T6omJx3Dvm22SfeKXzE+qJnDkvLgb23tqnhaD1qpsiC56yeAVR0knSeZ1/LYHJC0nResFXP9JuN6a4YrSIBFsxBAI6hofTKmlSUcAvoAE2WSEdpK/8mbi3wzKVfKojeeKx714eucpeVSivBqi9mUD7Zssg6h4CV9TEYdqposKZqKAcrKt7HgVuNfRGrHLiL+5PqXcpE8q1E8a1Qd6t9k43lRoHQ13P8LS4rYvDIlRmVAtNstQ8lopNuPN4dvCcxiYWmgZ6dPI9rWpB73Fx5q8LRWN/K/v+BbXdFInlEwoItUIIOhysJY4bywUlOtQsO1D7RJuzKWFqg8nSSy2vejk4/OUX9EmHZNH9VT+gn3SbxRdaX9yPU+6LndffbD44MKLHOliyMLEA9I6x2y/E86q7PpUai16SLTqUz5yALcfGVgNGUjoM9DpPcA9YB8ZDcW/STTXJ2o9gT1Anwnn63aqL66O3iw/F6ptds1ctCoey3jp9sx+AW9V/2VRfG7H7IRA1Q3WohSpzkFcq3ZjkXNmy0/kC4B9A6o9T2FTUg85mDOxZmLMxdchLnp5ukuRT0iVoTZ5snkroj4M+u6NEKFHKBQrJYOwDKzZirW4gkyQ27tNnzWYaoSgYimxSwQsnAkWHgJbtSPQRw6ReNVQ44sPCw8b28Y6+R/Mxoj4Klt1qLFr5yDnAXMcqcp55QfFJ18THsTu5TdsxDhrJzlYqfe75TpwIzHXqMmAueDr6Bceox+nTNhmtfsjr5FvbGheCsGyEHJ3Z25NiyFmLG5BUgnpFidI1S2GlNi6PUF2ZyvKHJdrk3T0mWxpxPJ30kdWfnkaUZRTyWJcjijrWHcbE+xp6rTe4BHAi49M842phLVVb5Ssvgbi/oZptN2cTnwyX4qMp/h09lpkyyKvfs82iOt2PgtvtlHRqWB7AT4S632bn0F/eH6v9ZTMpKEdJUj1Gc795r8pTDBA4TDub5iKSdlqtVXa469Iztse/Ofk4jlP9OhTb7ZHw20w1FGBY08MmFNQC9gwqc/TpIUeuTqdLliGsbVxjnW4I5pRKdMnquFuB2zujcd2czp8Bs5LlyeBoYs/Srv8AYJzDD4PU+ds8fy0fvkTCYp1poop1GethSi2U2DPVcnMfi8bywq0ylU4bKxL1MKyEC65KSoHJPZyfrl3z+9iOw/TwivgXcjVRi2U9RZqgJ7dJXvj86mqEYGm2CQUzo7ZSzX7jewjlRzkegA4NEYxn0NiHDcnw43z+qP7XrCm2dr2VcExsLmyu17dsR228ky3LB8WajYNyjUyatS6t5w5jjXTsje7+1AWehle6vXOYjmH3wmwbr19UXU2gtc4WombKa7LqLHSm4+6J2NtmmHqYfN75y1c5bG1ixbjw4XmLT0tV+Nyye/JKx40mx2E18NS+YJkcfwms2Afg1L5onLDk2lwZrbNW+Lqa+blXuIF/tnEMZ2q/wutp8ZfqrrONi0p5Q7Kpc5UBNsx6h1mV3bJ4RMvMTvNVxDtXX3OlSkmiVGWzUxYHmtcE6njrNT/8vR545Qe9lVf9kscoHjpImOxWG5QCtUuSxRVObKCpAItw4kanrnRhbhK6szmlJVZmcZUxJNBQnKKMMMobUMGX3xiCRqOHZa8bRqxwNEWJC18tLUrnXL5pII5t9OM2mNqUHTKxAHvq3tawpf4gB6AB4yI+18KaVMFgqElVDITYrYEMCOb5w1PXOqOd0vR3MXjV8je6CVByvKUxT821mZr8b8Wa3qmjMpaW18NRZ1NRFZdHGXLbW3QNdSJJp7coMVC1UJbzRfU8eHgfCcuVSlJyo1g1FVYnah5jdxm6wvmL81fYJg8e3Nv1jSbzCnmL81fYJlDlmkiBt9vewOtvZr90oNh0QeVbheq1u5QE9oMtN461ivYCf79AkDYC2oU+0FvpEt9s2KFlkv8AbBljoWKCwQQMdUKgBQC7sEQHhc6lmt0KASe63TGxsdb3f3xvlPqPQvmqO6ObS5pp1NSKTEsBqcrKVYgdJGh7gZWY/Zeuenkam9soFE1baecW5UXBg6ccU0t6E7K2WtTDUy6hnswLqMrXDEXDLYg6eqS8OzI/JuSwILU2PHm+cj9ZAIIPSL9UhYXZ5NlCoB+4sB2m1U2BloMMvKU0QWFPMWtwBYWC95uTbsk0WyxVve/9D+Ts+yItJRXSMuJByFTtmjdAfksp9diPXLbdh7GoncwHVfQ9/AayPtDD5qVQfst7L/ZGdiYn35D8sEd+YBh64A1vu3v9DsVz6xIFQnKSgubaDtkjfcn3VR6uTb62kaw50nLL3Gy4K+glezWRFFydAvOve5Ivx4S2wAfL75bN2Wt/xFqI6qyzlZVKhd5285CQSKvGMVTdlsj5DfjlD+ixI/sR2dkp1uGjI4/aNZGUVHClTnAtRW/FdRyouuvDsEtdm8qxzutNR+7Cubi4KsrsLay3dQeIB7wIhtJtLKnGkjNQp8kLG8Jq92zfC0vm/aZlMYdJqd2D8Fpdx+sZlDkvLgyO0Wviq5/bI8ABIVbCCtWdW+JRpkG1yOeXNr8P8MayY7XrVj/5agPjK3F06nunIqvasKV3XzUWmzFwx6CbjTpvLYn6mRNbIr8fTJo0wNC9Gmxt0k1jUv43jo56Yh+hqNdh/FWFvqiStnYGq/JmpSZMjUadjbVaQqFnH7JZltGcFsfEKi0uS0emKdRyy2QCsXJI4sStrW652qSqr3MKObQ/wl7Xxt/S6KfbJe8arRqOcrNy9OuD0qpbk0DH5KAAXMK2yazmonJ2CDEGm1xaoarh1A6rAWPbHfcdapytRqbKatPE8wkErmCKiHtOUmRa5v8AWTuJwtbTFUjTY25c8oVBQ80aBuudwWIppiKammSXo4fIQgIQ2a5J+Lfr6Y9gxVHLU2oVArCqwqG2XVBYW676XicPinpVKXvNVxUoUELKLqhBPnHq1kSe7/6F2Je0xzTNxs9r0qZ/YX2CYnaXmza7MPvNP5i+wTjhyzeXBmd56n+MepWHgsnYCllp0wLWCIPBQJHxVK5dXFzzs3UQejwMVhsKKa5VZwBwBYmw6hfomxQsiLzpXTSQ7n5R8ZwnrJ8T67QCTkMiHYy87KTTzXzBbFDfjemwK69NrXivpeuKC9/jBaMnHgYw+wwnByOAORaVIkDoJRQbSdTwwUWUAAdXbxPaT1mMN3nxnb/tHxixKcpcjzCN5Y3yo+UfGJNQdZ0goP2FuodJ7OmZXZtbnU3BJClbHsB9lpeYllZSrEkMCCCdDfotINZkpqNAFWwAGvYALeyGQI32b4VTH/j/ANxjGFaL3zPwtOykv1mjWGM5Je46FwWCxQMbRo7JIIrbUUMy63UMT5vxQCdL36fVHKW0EcXU34CwBuCRexHoMTU2apLE5ucCCL6cMugtpa58TOUNmKtwC2t73a51BW/8x/sTWoUU3Cltamy5rlRcg5rCxAub2Mlq4IBGoOo7ZXvsVStszXGqkkaEKVHAcLE+Mn0aeVVX5IA6r2Fr+qRJR7EqxRjT/wDEeIjNQzMkhY7hNPuofgtP+L6xmXxx0mp3WHwWn/F9Yy0OSJcGNwlW9Sqeg1Kn1iI5U2cWa/KMF05o4cO+RMB5z/Pc+LGXKSkW09izVjeBwXJ35zNfr6O6ThELFCW5Aq8Jy8LwQVG1dh57tTvmN7rmIDXOupOmnRG9l7HdLZ3ZQvmorsAALWuQ1ittMtpdmIqGadWWnSU0K7IG0BzTNnsc3oUvmJ7BMZj/ADTNhsM/BqPzF9krj5LS4Kzb4K1AflD1jT2WkJcTLfeajejmHFCD6OB9t/RMvRxWk1KFpy0Xy8ruXji4iLBPOJt/d4e6OyQhX65z3RFglmv3xLVpEavG3xMWCYa5740+JkKpif6Rg14sEytXBPC/CPbEw3LYhRwWlz3t0nhTU+tvQJWJiwtydMov36dU1+6uCKUA7efVOdvT5o9C2kgzO+Avje6mntaM4Yx7en/Ov2Kg9V/tkfCtracj9xt2LFYV0LIyhipYEZha4v0jtnCZ2+suttypU7O2CKC1SKlRgwZSrEEHt+d4QNLrHqI4i3X1aS1NIZcttDfTvgMBT+QB4zfq27ZTSVp1GoNgAALMuoJ6AeFydO2T9mLYN3jr6ui/d6+2L9xJwy9N+nx9Udo0Qt7Dv4/30ysp2tiUqHY3VMc4xt5iXK7H+bNZuv8A5Sl3H6xmRxp0tNZuyfgdM/st7TLQ5IlwYXZ5875ze0y7omUWzeF+0y6ocJkizJQEr6+zmZnIsMwIGp7LdGh0Ot+qTSxsbEA20vqL9Eq8Jh66Coatc1B0WTKym480jo6LTeC72UZKGCcpldrnTW5+Vfj6BGxhKq1UsTkOQMATYZUAJbTUGNDEuCCWa1+3X1dvqEUMQ9xz2HWNLC56Lia0ymxcWiKg0i43U4TmNCBtDzTNhsIfBqPzF9kxm0jzTNrsP/L0fmL7JfHyRLglYiiHRlPBgQfSLTzsgKLfHBKt3qbcPRPRzKHae6i1XLK5TMbsLZgTwuNdOE1KGVTER5awlt+Qpv8A438g++OJuRb9Mfoj75AKkVZ01pcjc636X+UffLTA7FRKaqwVyL3YqLnW8UDG1GJ7Iy7TXbS3ZSplyEU7X4KNbyubcck35c/QH3xQMvU75yxmmbcMn9OfoD740/k9Y/8AUn/TH4oBU7GwPuiutM+aLvU6LqDw9JIHdeekgWlNu3u0uEDc81HcjO5AGi+aoA4AXPjLkyQef7zm2LqnsT6gjOzl6Z3eZr4uoOOoPgqgRCV1QAE2J1HHunK/cbdiVUw6sdQIiphQBzVW/be3qjX/AMgnyh64PtBPljTtl1ZVoaxOFIHmUzfXg97np/vqkfC4krccmoKtbzaluyNGmNSaia3tZqoF73+V38OuM5jnJ5ZQWAtz6q/7u6bporRcUFz3si6dZqL0nrElU8PrYooA4WZjr6ZRU6jAH31f9Wr9plngNqKUGZ0uLAkNcH0nW8rL6BE73Kvb6GcfbHmMY91pbz18V++N08SDpnU91vvmW5cj7R4eM1W7rfAEP7Df7plMbUuABrf2CajYWmzk/dP/ALpMOSJcGJweiiXFOoFUXIF/RKjDDVR1W9kuM2kziWYDFL8oeIiXr07EFlsTqCR39c63Dq7rXlfiKy+byj34G6n8Pd2TWO5RliEokaZPGdCUr8Vv87+spcPjmAsaguLr8bXq+Jr/AElnh6isABU51uAUH2r900aruQWAxC/KHiJ1jcdcZ5MdIB9A1igQBYWHdpMXRcr9pcD6Zt9hf5aj+7X2TD7VHNJ7DNvsI/BqP7tPYJbHyVlwT4QhNigQhCAEIQgBCEIAQhCAE4Z2cIgHme2X+H17n4wt6Apt36xwVfGQ/KTunixiDicLdkdV5VRqQy6ZgtuBAGo6bzBNtrGr+kI6LWQn2Siw6t0y3UrsejcvfS/Dj/SN+6r3HVPNk23jCbB28F+6P+78dwDHwSS8LXdEdRG6qYux42HT2dsXTxI4j0Tz2tiMdfKS/QdMg+ydqYnGgcXBHXyUjovyieovB6GMaoOtuo26ImpixTJJGlhYC0839340ak1Ooc1SPZaFba+Ma2ZmHG1kQHTuEdF+UOpHwerYXGJUW6217BeLekLaAA9dheeT4HeDGUfN519ecl/ZLT8vsYBrSW4/8TffLLBJ919yOojeVXUEWBFgQb9J0mt2dzNmi/RRY+omeN4LefaWMqCnSphmJH6EgC/SzHzRrxM9so7LdcFyJYPUFIpmtlBYqejoFzDwuHLQ1qRgtmXK5uk8PTJWZ/lLfua3tmMw2+nJApUoVFZSVK9KkGxAv0d8XU8oVO496qekrr3zNYZ+CznHya81XtxTwb75EZBqMtO546Nr6+uZf8vkvc06nisYrb9qbWRweslRbukqE12I1x8msTCDXSnY9jg+oxw0StmAQWvwz6d2syB3+Ufo2+kvjO0fKAmuZKhv1FD6eMnRk8DVDyehUcRUOvMt/F65zO975U7dT6tJ5zh9/QlQNlqBTodVOnRpNBT8omEZdTUB6eYPvkdKfgnVHyX2LYsBcWBDHvsNJvdiD4NR/dp9UTx3E79YVjZBXZm0ACKb30AAzdJ6J7NswEUaYKlTkS6m1wbDQ26RLLHKHuVEOSfBJhCEsVCEIQAhCEAIQhACEIQAhCEA4RGa+Bpv56I3zlVvaI/CAVzbu4Y/oKX0F+6NNurhT/09L6IltCRQKg7p4T9RT8Ij8jsJ+oUd1x9suoRQsofyHwf6kfSf74oblYS1uRHi33y8hFE2Z9twsEf0A8X++cG4GB/7dfSzn7ZoYRRBHwWz6dFAlNFRRwCgAeqP2nYSQVW1N2MNiTmrUlZvlahvpCxMpKvkqwLG+Rx06OftmwhAMg3kwwnRyg/iX8M43kwwpN71L/wfhmwhIoGLqeSzDn49T+Q+q0Z/NLhr+e30aY+ybqEAwT+R7Cn4zj0J90QfI1hflv8ARpfhnoEJK2BmdgeTzBYQh6dJWqDhUcBmHzdLL6BNKBOwjkH/2Q=="/>
          <p:cNvSpPr>
            <a:spLocks noChangeAspect="1" noChangeArrowheads="1"/>
          </p:cNvSpPr>
          <p:nvPr/>
        </p:nvSpPr>
        <p:spPr bwMode="auto">
          <a:xfrm>
            <a:off x="155575" y="-1104900"/>
            <a:ext cx="3333750" cy="2305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3" name="2 Rectángulo"/>
          <p:cNvSpPr/>
          <p:nvPr/>
        </p:nvSpPr>
        <p:spPr>
          <a:xfrm>
            <a:off x="325316" y="469091"/>
            <a:ext cx="8000057" cy="2062103"/>
          </a:xfrm>
          <a:prstGeom prst="rect">
            <a:avLst/>
          </a:prstGeom>
        </p:spPr>
        <p:txBody>
          <a:bodyPr wrap="square">
            <a:spAutoFit/>
          </a:bodyPr>
          <a:lstStyle/>
          <a:p>
            <a:r>
              <a:rPr lang="es-ES" sz="1600" b="1" dirty="0">
                <a:latin typeface="Arial" pitchFamily="34" charset="0"/>
                <a:cs typeface="Arial" pitchFamily="34" charset="0"/>
              </a:rPr>
              <a:t>Método aplicando Cemento Conductivo</a:t>
            </a:r>
            <a:endParaRPr lang="es-PE" sz="1600" b="1" dirty="0">
              <a:latin typeface="Arial" pitchFamily="34" charset="0"/>
              <a:cs typeface="Arial" pitchFamily="34" charset="0"/>
            </a:endParaRPr>
          </a:p>
          <a:p>
            <a:pPr lvl="0"/>
            <a:r>
              <a:rPr lang="es-ES" sz="1600" dirty="0">
                <a:latin typeface="Arial" pitchFamily="34" charset="0"/>
                <a:cs typeface="Arial" pitchFamily="34" charset="0"/>
              </a:rPr>
              <a:t> </a:t>
            </a:r>
            <a:endParaRPr lang="es-PE" sz="1600" dirty="0">
              <a:latin typeface="Arial" pitchFamily="34" charset="0"/>
              <a:cs typeface="Arial" pitchFamily="34" charset="0"/>
            </a:endParaRPr>
          </a:p>
          <a:p>
            <a:pPr marL="285750" lvl="0" indent="-285750" algn="just">
              <a:buFont typeface="Wingdings" pitchFamily="2" charset="2"/>
              <a:buChar char="q"/>
            </a:pPr>
            <a:r>
              <a:rPr lang="es-ES" sz="1600" dirty="0">
                <a:latin typeface="Arial" pitchFamily="34" charset="0"/>
                <a:cs typeface="Arial" pitchFamily="34" charset="0"/>
              </a:rPr>
              <a:t>Ofrece menor resistencia de puesta a tierra a diferencia de los métodos tradicionales.</a:t>
            </a:r>
            <a:endParaRPr lang="es-PE" sz="1600" dirty="0">
              <a:latin typeface="Arial" pitchFamily="34" charset="0"/>
              <a:cs typeface="Arial" pitchFamily="34" charset="0"/>
            </a:endParaRPr>
          </a:p>
          <a:p>
            <a:pPr marL="285750" lvl="0" indent="-285750" algn="just">
              <a:buFont typeface="Wingdings" pitchFamily="2" charset="2"/>
              <a:buChar char="q"/>
            </a:pPr>
            <a:r>
              <a:rPr lang="es-ES" sz="1600" dirty="0">
                <a:latin typeface="Arial" pitchFamily="34" charset="0"/>
                <a:cs typeface="Arial" pitchFamily="34" charset="0"/>
              </a:rPr>
              <a:t>Libre de mantenimiento</a:t>
            </a:r>
            <a:endParaRPr lang="es-PE" sz="1600" dirty="0">
              <a:latin typeface="Arial" pitchFamily="34" charset="0"/>
              <a:cs typeface="Arial" pitchFamily="34" charset="0"/>
            </a:endParaRPr>
          </a:p>
          <a:p>
            <a:pPr marL="285750" lvl="0" indent="-285750" algn="just">
              <a:buFont typeface="Wingdings" pitchFamily="2" charset="2"/>
              <a:buChar char="q"/>
            </a:pPr>
            <a:r>
              <a:rPr lang="es-ES" sz="1600" dirty="0">
                <a:latin typeface="Arial" pitchFamily="34" charset="0"/>
                <a:cs typeface="Arial" pitchFamily="34" charset="0"/>
              </a:rPr>
              <a:t>No contamina el medio ambiente</a:t>
            </a:r>
            <a:endParaRPr lang="es-PE" sz="1600" dirty="0">
              <a:latin typeface="Arial" pitchFamily="34" charset="0"/>
              <a:cs typeface="Arial" pitchFamily="34" charset="0"/>
            </a:endParaRPr>
          </a:p>
          <a:p>
            <a:pPr marL="285750" lvl="0" indent="-285750" algn="just">
              <a:buFont typeface="Wingdings" pitchFamily="2" charset="2"/>
              <a:buChar char="q"/>
            </a:pPr>
            <a:r>
              <a:rPr lang="es-ES" sz="1600" dirty="0">
                <a:latin typeface="Arial" pitchFamily="34" charset="0"/>
                <a:cs typeface="Arial" pitchFamily="34" charset="0"/>
              </a:rPr>
              <a:t>Es adecuado en cualquier lugar y es particularmente eficaz en áreas en las que la resistividad del terreno es muy alta.</a:t>
            </a:r>
            <a:endParaRPr lang="es-PE" sz="1600" dirty="0">
              <a:latin typeface="Arial" pitchFamily="34" charset="0"/>
              <a:cs typeface="Arial" pitchFamily="34" charset="0"/>
            </a:endParaRPr>
          </a:p>
        </p:txBody>
      </p:sp>
      <p:pic>
        <p:nvPicPr>
          <p:cNvPr id="7" name="Picture 6" descr="http://www.paginasamarillas.com.pe/dbimages/C11219/IMG388977.JPG"/>
          <p:cNvPicPr>
            <a:picLocks noChangeAspect="1" noChangeArrowheads="1"/>
          </p:cNvPicPr>
          <p:nvPr/>
        </p:nvPicPr>
        <p:blipFill rotWithShape="1">
          <a:blip r:embed="rId3">
            <a:extLst>
              <a:ext uri="{28A0092B-C50C-407E-A947-70E740481C1C}">
                <a14:useLocalDpi xmlns:a14="http://schemas.microsoft.com/office/drawing/2010/main" val="0"/>
              </a:ext>
            </a:extLst>
          </a:blip>
          <a:srcRect l="35979" t="19165" r="29493"/>
          <a:stretch/>
        </p:blipFill>
        <p:spPr bwMode="auto">
          <a:xfrm>
            <a:off x="868914" y="2628307"/>
            <a:ext cx="1656184" cy="275351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data:image/jpeg;base64,/9j/4AAQSkZJRgABAQAAAQABAAD/2wCEAAkGBxMTEhUUERQVFhUXFxcVFxQUGBgXGBoXFhQWFxUWHBgaHCggGBwlHBQUITEhJSkrLi4uFx8zODMsNygtLisBCgoKDg0OGxAQGywkHyQsLCwsLCwsLCwsLCwsLCwsLCwsLCwsLCwsLCwsLCwsLCwsLCwsLCwsLCwsLCwsLCwsLP/AABEIAKAA1QMBEQACEQEDEQH/xAAbAAEAAQUBAAAAAAAAAAAAAAAAAwECBAUHBv/EAEAQAAEDAQUEBgYIBgIDAAAAAAEAAhEDBAUSITEGQVFxEyJhgZGhBzJCscHRM0NSU3KCkrIUFSNiouEW8DTC8f/EABkBAQEBAQEBAAAAAAAAAAAAAAABAgMEBf/EACsRAAIBAwQCAQMEAwEAAAAAAAABAgMRURIhMUEEExQiMmFCUnGhkbHRgf/aAAwDAQACEQMRAD8A7igCAIAgCA120L3Ns1UsJa4NkOGRGYWKl9LsahbUrnPBetp+/q/qXi11Mnp0xwU/nVqH19TvKa55GiOCj9oLWPrn+XyV9lQaIFae0Vr+9f5fJPZUyXRA2FK/bQRPSu8lNdTI0QwVffVc6VX+QUdSpkuiGALztH3z/FNdTI0QwUq3laNRVqeOSa55Y0Rwa68LztOra1UcnFHOeRpjgxBfdq31qvPEU1zyNEcGUb3tEfTVP1lNc8k0xwUbfNpH1z+96uqef7GmOCc3rXOlZ/6ypqnkaY4LH3nX+/qfrKap5GmODIuO8KzrTSDqz3DG0EY3EHPfmt03LUrsxNR0vY6WF7jzFUAQBAEAQBAEAQBAEBr9oP8Axqv4D5LFX7Gah9yOaUqgIXzj2lzxKgIcIQpbUoCJA+cJcF1lPDRW5DJZmYCyaM5jYVISsPFQGBeFmgGNNUuLGmpCZCFJKdobpEdqELazN6AtZUIOSAyYlQGwuBo/iaMfbb712pfejnP7WdSX0TxhAEAQBAEAQBAEAQBAQW+nipvbxY4eLSsyV0yx5OQssbhBae5fMPcZbGneIKtgXuoyoCtOjkqUi/hXjQBQGZZsiARBI81NslMrDmmwKgK3RNypG4iQVNhuaOpd7pcGwBOp7UKV/kb95BTYF7blI9rzTYhKLmkZOCbDcnpXTHteSuw3Mi5Lsi0UnEnJ4I7iulK2tHOp9rOjBfRPGVQBAEAQBAEAQBAEAQBAc1veiadoqM3YpHJ2YXzKkdMmj3Qd4pmNUaSMvBczZaytnmgJ21m7yBzMIk2LotqWpjc3PaB2uEKqEntYmpLsxql8Wac6rO4rovHqv9LMurDJeNoLP96PNa+LVwZ90Mlf+RWb7weBV+LUwPdDIbtHZj7f+JV+LVwT3wyTuvWzuYT0rBHExBXJ+PUT4NqrDJPZ7zpVDDKjD2AhJUpx5QU4vhi122nT9Z7BzcFFCUuEyuUVyzXnaWzN+sn8IJXZeJVfRzdaGSX/AJNZ/tOH5Sr8SoT3xNzsVedO0Wh3R4jgZMkQJcYHfqt0vHlCScjE6qlGyPcr1HAIAgCAIAgCAIAgCAIAgOV+mqwT0NUcCD3HX/JZg9NX+V/o01eH8HMrNaXtzD3N5EhelxT5RzTa4Jq1uqu1qPPesqlBdI05vJhWim7WZO8Eyt8cGSlOoHAZDJLkMymhSRAXKgvYgK1HDXf/ANzQEVJwLtJKELarOsTGaAta6EBnY8QHDfKgOleh2gOir1Bo54aPyjPzK4Td5fwbXB0RQBAEAQBAEAQBAEAQBAEB5T0lWQPsT3fYM58D1T71yqrZPG50p82ycKu67LQ8EdGZGmmfKdV3fkU1yzCpTfRsBcdp30nZck+TS/cPTPBX+SWgn6J3gFfkUv3D1TwYVW5K7X5UnwdZGXijr012FTngz7Ls/aDq1rfxOC5vy6a4NqhNm0p7J1j7dPxKz82GGX48sko2Qq/eM8Cp86GGX48skjNj376ze5p+anzV+0fGeSCvsdWJyewjtBCq82PaYfjvpk1LZCqB6zPNX5sMMnx5ZLf+H1TrUY3uJ+Sy/Ojhl+NLJPS2LYPXqPdyAb81zfnSfCNLxl2yl43JZg3A3HzDlz+ZVua9EDpewV3ChYqTR7Uvz16xy8oXoo3cdT5e5wqbOy6PRLqYCAIAgCAIAgCAIAgCAICG2WZtRjqbxLXtLXDiCIKjV1YJ2dziNWyGk9wYZDHFuevVMfBfMe2x7+VcmG0Di/omUsbwAXCY+C706EXDXKVkcpVWnZK5m3Ze/SF7XMLHsBJaeA7YUqUNNmndMsKuq+25hP2nxt6tB7t0AyOWi6vw1F7yRleRdbIpbb76Oix/RkVH6U3buM7zuXOn4+qbV9l2alVtFbbsWC/qzHtZaWBofoQIidD2iV0fj05Rbpvgwqs00pLk9TUqQ0k7gSeQC8aV3Y9DdjzNktVstAfUpODWtMBmWe+O08175Qo0rRkrs8ylUnumZd43laKdnp1HNDKhdheCAREZEcJhc6VGnOo4rdG5znGF+ySwWq0mpT6SrQwu9kEYjIygDfopUjTUXpi7iDndXaNbYr7rNtDm1n4mB5pkQAASThPuXWfjwdNaFva//TnGpJT34MK5rQ5tqaXuc4vNVuZJgCf9LVeMfS0lxYlNv2f5PQ0rAymAJkEnzK+ZJ6nc9aVjq9nYA1oGgAA7gvrRVkeB8kipAgCAIAgCAIAgCAIAgCAogOLW4xWqA6Go/wDccl86ot2e2D2NFTrijb3S4N6SkMLjpOa7JOVFW6Zzvao/yjY3NeVQ13Un1ukbgfJGhOHcV0qwjoUlGzujEJS1NN32MW5Q7C7DaugE6cctde5dq7V1eGoxSvb7rGTtJT6tmqY+kDcjUHtEOBPuPgufjq+uNrPBur+l8kO0NpZUdRbScHHFu/uiBzU8aEqak5ItaSk1Y3tOz2l1RwdUb0JxNw78JaQN3FcNdJRVludNM77vY01ltDKVOrZrSHtBcCHM1kRx3GBmvZKEpyVSnb/04KSinCRZZutYq4BJwVGPE5mCYVkrVovKZFvTkXXdaqLMDmWR76ogl+cYuIyKzUhOV05pLBYSiuI7mVeNjca1phhipSD2mMsYDSG85lcoVVGnDfdP+jbg3KW3KMO57srNfZnOY4dSoXGPVc8kgO7dFmtVjKM7PtWLTg043WT1dieC5rXD2mjP8QXhXJ6HwdQC+sfPKqgIAgCAIAgCAIAgCAIAgCA4ztKwi0VgN1R2XfK+fV2meuH2nn7wbRqACq0yNDv5CFqnKcX9LE1F8k12fwtM4mkh2Eiesecrc5VZKzJFU47o2FFtkJhzMvtAnMnQarWutbkzpp4NoKlmFPoQ2WYoLddTMz37li1Vy133NXhbSY1Cy2alNSmw9WJcc4xGAASlSVWdoyZYqC3SMuy3kCDDXGBK5+nLN+wlqWpxM9GHNDQ4hwzkzkO0cEUUla+5G3fgtN51M4oRJAnu18U0Q7kLvBZSttdzgHMAbOZ0MYczrxUlGFtmVOV90WvbVcASYIc7IHItg4Z74UvBPYfU0ULqzW5vaHQcoy7E1U0+BaRmWe1NcWy3MFsndIIXPvY0dPavqo+eXKgIAgCAIAgCAIAgCAIAgCA5RtpSw2yr24XeLR8ivDXX1nqpP6TQ1KIdqJXBHUiZQw6tDm+f+1vU2TSZ1nwHQCDuICl2XY2FOqW9vBTctjIFsa4Q5uXBS4LumyUKa+5b1NdrnYcJa8tgGdN63UhoZiEtSNiuZ0GJUhDWqxooBSs4Ob5J1/8AqWIUtVYAQ3cqDqlndLWniAfJfVR89kioCAIAgCAIAgCAIAgCAIAgOa+kVkWpp40m+TnBePyPuPRS4PLlec7INeoUrhjNqoMyjUxcwoU87eFK3ioRTeXN1DhhGXA9q9MXSa3OEvYnsQtsl5H2nD8zR7lddBE01WWULhtbZAqBgJk/1CM+OSrq08f0RU6i7Lxs7WcYdaGSd2Nzj4Snviv0j1SfZ6i6bI2hTFMHPVzt7nHevNUm5u7O8Y6VYzadOTyWEaK2mvuCpDCecigZ1u7nTSpn+xv7Qvpx4R4XyZK0QIAgCAIAgCAIAgCAIAgCA556S6f9ak7caZHg6fivL5HKO9HhnjnOXlO5a1GUkBUKSMOcoC6swPaWmYIjIwR2gjeqnZ3I1dWPL2jZ6o09e1NAMxjc6SPFepVoviJ53SeTH/klH27ZS8J/9lr2y6izPrX7j0txXHTs8vDsbnDJxbhgdg7V56lVz2O9Omo7m1BXI2TvrACB4qC5jSqQua2eQ1QHWLs+hp/gb+0L6keDxPkylSBAEAQBAEAQBAEAQBAEAQHiPSazq0Hf3PHiAfgvN5HCO1Hs8CV5D0AZIC9qFLlASMKAjt9iZWYWVBkdDvadxC1Gbg7okoqSszQXHs0WVi6tBDD1ODjudyHDiu9SveNonGnSs7vo9ZK8p6CqEGEqixdhA7T5IQtqOy7PiiQOsXX9DS/Az9oX1I8HifJlKkCAIAgCAIAgCAIAgCAIAgPIekpn9CmeFT3tK8/kcI60uTm/SdYiNADK8rW1zvfcuKyaLmlAXSgLKhqSMAaRGYJIMz8kVuw79DHWIMNYDlEuJEb92Sto5F3gkYa05hgHZJO+Pgo9I3KNZVj6RkzrGWmY145q/Tgn1WMyiTAxEExmQIBKyzVy6VAVCpCyuMhzHvWomWddsAilTH9jf2hfSXB5HyZCpAgCAIAgCAIAgCAIAgCAIDzHpCpzZCfsvYfOPiuNdfSdKX3HLSevzb7ivJ0d+yy02oMiQTLg3IaSYE+KRg5FcrFrbwp59YCNSct8Zcc8lfVLA1xMhldp0cDlOu7isuLRborWphzYJIGsgx5qJ2ZWrkYsrdTUf2HHz396up4Jp/JMaDA5suM5QC/WNMt6JuzshZFos1ANLobhbkTOQjWe3NW827EtGxeL0px1ZcZwhgEOmJ0O6M5V9Muya10Y9a+cuo32WmSZjE/AZA1AzK3Ghky6mC4srVMOZw5EPHUzD8yW6nqiAO1VaI3/ANc9f9H1SNtUHq/iXGBtnXrOOq3kPcvoo8ZIqAgCAIAgCAIAgCAIAgCAIDTbYAfwdefseciFzq/YzUPuRxyoYc3vXk6Z6Liq0OEEZSD3gyCsp2NWuYtS7mEzJBmW7wDixEgc10VV24MaEVbdYwgAgu60uI4yYjhJ8E9zv+B69i+2WOpUo4HFuKQZ3ZOn3KQqRjPUuCyi3GxF/K3dUxTOEPGB0lvW9rTULfuW/JnQyZ9zFxMubDsEnCcTcEZMM5Awoq6S/i/9h02yYXYA17XVOo9xdhgAgkgg4p3EBT27ppboujZpvZlXUqGeN2NxOLET1paI3aZIpVOlZBqPbJaVrAaOgpyIgGIGsRx1UlB3+thSX6UbNpyzyK4nQvBzHefALS4Zl7s6xYamKmx3FrT4gL6K4PK+SdUgQBAEAQBAEAQBAEAQBAEB5T0kWzBZMO972t7h1j7lzq/abhycoq1M28z4QvJ0zsTBywbRY+mHRPbplqIPkqm0Rq5ji62bnPGYOR4Lp7nhGdCyStsZwYRUcOtixb+XJT2K97F0u1rl7LC775+7/Hv35zzT2L9o0vJKLuGUvdq084Eeeqe38DR+S5t1094JniU90ietGTRsjG+q0ZaLDqSfLNKK6ILRVtBdhpNaxsxjfmTlmQ0aBdIxppXk23hGW5XtE2NGQ0B5BdvIET3Li7X2N79mM69W9Kym2CSYcdwEadpXaNB6HJnOVRJ2R1fZW0Y7Mzi2WH8py8oXppO8UcZrc266GQgCAIAgCAIAgCAIAgCAIDmnpXtc1aNLc1jqh/McI/aVwrPo6U0cn2grFr2YTBDScu0rVBJxdyVG00X2G/BpUEHiMweY3LM/H/aajVybXp8cFlSN2UOHGSuNtOzR0vfdMyGdJxaRyIWfp/Jdy9j6vBh7z8ktAXZM2pUj1WzI9o6bzopaGWW7LiamUFgMZ5E59iq0/kjuX0mv9p+6OqIgxqjcekFcuNnb7bnEdroH/ckUn0hbLMW3X3SZ6svcNADl4rrT8ecudjEqsUaW1XvVq5Eho+y34nUr1woQgcZVZMnuOmTWZhEwZPYN5VrNKDuYh9ysdo2FDsNQx1S4QdxIBB+C8vj3sd6vJ6heg5BAEAQBAEAQBAEAQBAEAQHH/SbWi3kOkA0qeGRAI60wd8E7l5a3J2p8Hg73u41CHNOYEYStUqqirMk4N7o0Nag5hhwI5r1xkpcHBq3JYyoQZaSDxCPDKngzqV8Vh9Ye+Cufpg+jXskTtv2txHgo6EGX2yMintDVjRnOCp8aBfcyjr7rH2gOQC0vHgjLqyIX2+qdajvGPcuipwXRlzlksxE6nxK6JGbklCzueeq0nkJUckt2xybuwbPuOdU4BwGZ/wBLzVPKivtOsaLfJ0XZjY4loLmmnS1z9d/yHaVwUJVHqkbuoKyOhWeg1jQ1gAa0QANwXpSSVkc27kipAgCAIAgCAIAgCAIAgCAIDFvG76VdhZWY17TucJ7xwPaFGk+Sp2PBXt6Msy6yVoH3VUEjueMx3grjKhg6Krk8pbtkLayQ6zucOLIeD3DPyXL1yRvVFnnrXckEipQqMPaxzfgtqdRGdEWYDrlbwqDu/wBLaqzwZ9cclW7PzoX/AKZWvdLBPWsmfZNjqr/VZWdypn3q+2eCaI5NzZfRxaT9TV/MWN+Ka6j6Q0QybWh6L6++mz81T5BS9V9i0DZ2X0bVRuoN7es74LLhN8yLeK6N7Y9gwI6StI+zTYG+ZJ9yz6F2y+w9Hd1x0KOdOmJ+0es7xK6xpxXCMuTZsVsyEAQBAEAQBAE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172" r="15050"/>
          <a:stretch/>
        </p:blipFill>
        <p:spPr bwMode="auto">
          <a:xfrm>
            <a:off x="2771702" y="2774141"/>
            <a:ext cx="1913734" cy="242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Imagen 5"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013" y="2774140"/>
            <a:ext cx="3240360" cy="242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8 Grupo"/>
          <p:cNvGrpSpPr/>
          <p:nvPr/>
        </p:nvGrpSpPr>
        <p:grpSpPr>
          <a:xfrm>
            <a:off x="0" y="6442181"/>
            <a:ext cx="9144000" cy="288032"/>
            <a:chOff x="0" y="6569968"/>
            <a:chExt cx="9144000" cy="288032"/>
          </a:xfrm>
        </p:grpSpPr>
        <p:sp>
          <p:nvSpPr>
            <p:cNvPr id="9"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10"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15</a:t>
              </a:r>
              <a:endParaRPr lang="es-PE" sz="1200" dirty="0"/>
            </a:p>
          </p:txBody>
        </p:sp>
      </p:grpSp>
    </p:spTree>
    <p:extLst>
      <p:ext uri="{BB962C8B-B14F-4D97-AF65-F5344CB8AC3E}">
        <p14:creationId xmlns:p14="http://schemas.microsoft.com/office/powerpoint/2010/main" val="1303833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20130"/>
            <a:ext cx="8229600" cy="360040"/>
          </a:xfrm>
        </p:spPr>
        <p:txBody>
          <a:bodyPr>
            <a:normAutofit fontScale="90000"/>
          </a:bodyPr>
          <a:lstStyle/>
          <a:p>
            <a:r>
              <a:rPr lang="es-PE" sz="1800" b="1" dirty="0" smtClean="0">
                <a:latin typeface="Arial" pitchFamily="34" charset="0"/>
                <a:cs typeface="Arial" pitchFamily="34" charset="0"/>
              </a:rPr>
              <a:t>EQUIPO DE MEDICIÓN</a:t>
            </a:r>
            <a:endParaRPr lang="es-PE" sz="1800" b="1" dirty="0">
              <a:latin typeface="Arial" pitchFamily="34" charset="0"/>
              <a:cs typeface="Arial" pitchFamily="34" charset="0"/>
            </a:endParaRPr>
          </a:p>
        </p:txBody>
      </p:sp>
      <p:sp>
        <p:nvSpPr>
          <p:cNvPr id="3" name="2 Marcador de contenido"/>
          <p:cNvSpPr>
            <a:spLocks noGrp="1"/>
          </p:cNvSpPr>
          <p:nvPr>
            <p:ph idx="1"/>
          </p:nvPr>
        </p:nvSpPr>
        <p:spPr>
          <a:xfrm>
            <a:off x="457200" y="1628800"/>
            <a:ext cx="8229600" cy="4497363"/>
          </a:xfrm>
        </p:spPr>
        <p:txBody>
          <a:bodyPr>
            <a:normAutofit/>
          </a:bodyPr>
          <a:lstStyle/>
          <a:p>
            <a:pPr>
              <a:buFont typeface="+mj-lt"/>
              <a:buAutoNum type="arabicPeriod"/>
            </a:pPr>
            <a:r>
              <a:rPr lang="es-PE" sz="1600" b="1" dirty="0" smtClean="0">
                <a:latin typeface="Arial" pitchFamily="34" charset="0"/>
                <a:cs typeface="Arial" pitchFamily="34" charset="0"/>
              </a:rPr>
              <a:t>TELURÓMETRO</a:t>
            </a:r>
          </a:p>
          <a:p>
            <a:pPr marL="0" indent="0" algn="just">
              <a:buNone/>
            </a:pPr>
            <a:r>
              <a:rPr lang="es-PE" sz="1600" dirty="0" smtClean="0">
                <a:latin typeface="Arial" pitchFamily="34" charset="0"/>
                <a:cs typeface="Arial" pitchFamily="34" charset="0"/>
              </a:rPr>
              <a:t>El Telurómetro o Telurímetro  es un instrumento para la medición de resistencia de puesta a tierra o resistividad del terreno.</a:t>
            </a:r>
          </a:p>
          <a:p>
            <a:pPr marL="0" indent="0">
              <a:buNone/>
            </a:pPr>
            <a:endParaRPr lang="es-PE" sz="1600" dirty="0" smtClean="0">
              <a:latin typeface="Arial" pitchFamily="34" charset="0"/>
              <a:cs typeface="Arial" pitchFamily="34" charset="0"/>
            </a:endParaRPr>
          </a:p>
        </p:txBody>
      </p:sp>
      <p:sp>
        <p:nvSpPr>
          <p:cNvPr id="4" name="AutoShape 4" descr="data:image/jpeg;base64,/9j/4AAQSkZJRgABAQAAAQABAAD/2wCEAAkGBhQSERQUExQVFRUVFxQXFBgYGBQUFxccFxgYFRcYFhYXHCYeGBojHBQUHy8gJCcpLCwsFR4xNTAqNSYrLCkBCQoKDgwOGg8PGiwfHx8sLCksLCktKSksKSksLCwsLCwsLCksLCksKSwtNSwsLCkpKSwpLCwtLCw1LCwsNCwsKf/AABEIALsBDgMBIgACEQEDEQH/xAAbAAABBQEBAAAAAAAAAAAAAAAAAgMEBQYBB//EAEsQAAIBAgMDBwULCgUEAwAAAAECAAMRBBIhBQYxEyJBUWFxkQcygaGxFCMkQlJykrLB0dIWF0NTYnOCouHwMzSTwvFEVGOjFVWD/8QAGQEBAAMBAQAAAAAAAAAAAAAAAAECAwQF/8QALBEAAgIBAwMCBgEFAAAAAAAAAAECEQMSITETQVEiMgRCYZHh8BRScYHB0f/aAAwDAQACEQMRAD8A9xhCEAIQhACEIQAhCEAIQhACQ9r1XWhUakAXVGKAi4JAuNOmTJwwuSGef7u+UJ6lUDEFFRgbMFK2OlsxLHTjN8jgi4NweBGomJ2/5OwzGphmCkm5pt5t+tSPN7uHdM7SxWLwLhTnp9QPORu74p9E7Xihl3xun4OVZJ49pqz0fbm36WFQNVa2a4Qa84gXtfgOHEyv3W3zpYxQPMq5SzU75soDZb5rW6Rp2w2XjKW0sOy1kBKkB16L8QyniL29RkbFNh9lqBRpLnqHUXI0UWvc3Nr207TOHp5OppR6Sy/Dfx22nq7PsRMfvDiaNZkLA5W+SouOI4dYImxweJFRFdeDAEemYjeXNVw9LF5MmbmsAb80k5G4f3mEleT/AG1mD0GOou6dx84eJv8AxGduTGnj1Jbrk83HNqelvngv958c9HDVKlPzxbLpm4kDh08Z5vW37x44H/0j7p6RvLtY4bDVKyqGKW0NwDdgOjvnntfyxVV/QUvpNGCLcb0plsrp+6ilxvlJ2mvmn/0Kf9s9J8nG2K+KwS1cRrUL1AeaE0VrDmgCef1PLtXBsMPR+k89G3E3kbH4Ra7qqEs62Ukjmm3EyuZbe2i+N/WzRQhCcpsEIQgBCEIAQhCAEIQgBCEIAQhCAEIQgBCEIAQhCAEIQgBKHfjar4bAV61I5XQKVNgbXdV4HTgTL6Rto7Pp16T0qqh6bgq6ngQZKdO2Q+DzHdvytkIwxQeqxbmlAigC3Ai41ju8vlAo4ugaa0nVrqVZslhY68DfhcTS0/JZs4cKB/1Kv4o8PJxgB+h/nqfinYsuBS1U7OdwyNVZTeSytcYjs5L2PM5vFt8YjEs+ppghVA45FPR2nU+kT0/A7t0KNN6VOmESpfPYtdri2rXvwkAeT/A/qB9J/wAURzwWRzd7kPFLQoozeP8AKHQqUWomg+Vky+cumlhbTo08JjtmbbbD1qdUalGBI6xwYekXnqp8n+B/UD6VT8USfJ3gf1A+lU/FLxz4YppJ7kSxZJNNvgZ3+xatsqrUU3Vlpsp6wzKQfAzy/dTfjDYRKi4jDcuWYFTlpNYWAtz+3WezVN2qBw3uUpeha2TM3C+a173tftlN+anZv/bD6dX8UwhlioOD8msoNysxv51dnf8A138mGnoO5W2qWKwq1aFLkULOAlkWxBsTZNNZA/NRs3/th9Or+KX+xdiUcJSFKgmSmCSFux1Y3OrEmZzcGvTZeKle5PhCEyLhCEIAQhCAEIQgBCEIAQhCAEIQgBCEIAQhCAEIQgBCEIAQhCAE5OzE71+UOlhaxoZ8rqAzk02cc7UDQ8be2Sot8ENpcm1hPNaXlVRv09Md9OovtvHz5TEH/UUD6DJcJL5X9hafc9DhMDR8pAYXFbDW7WsfAkGH5w83m1qBv1FP9zym/hk7eTfXhMKN9nXzqtI2HC9Px0aPLvyfl0PpL+ORf0ZNfU2l4XmJ/L0frcP9JfxzlLf/AJ3OegV7HW9uzncZZJvsRt5NvedkLZm1qWIQPSdXXgbEGxtcqbcDrJsAIQhACEIQAhCEAIQhACEIQAhCEAITl528AIQhACEIQAhCcvAOwhCAJqPYEngBc+ieWbT3Rw+JrvWqcoTUJY8+w14dHVp6Jv8AefFZMO/7WVfpGx9V5maHCVc5RfpdE6U+SmXcHB2/wif43++d/N/gj+iI/jf75f044ZHWyf1MnRHwZSv5NsG3AVF7nJ+sDOJ5NMH0iqf/ANPuEe2hjKiVqlSjiKbBdKlCq1spUXOQ9B04d8aG8Y5JcQS96p5NaOcKikGzOr2uON79onSus1akZXDuhlvJfheur3Z1+1Zz812GvfPWA6rp7ct5J3Z2s3K1MPUq8qRdqVS+bMOJF+vp8ZT4baLuCy1a/EjXE0EOnYVE0Uc9tairlCuC0HkwwnXW+mPwzv5ssN0NV+kv4ZrMObop6wOkHo6xxi7Tm/kZV8xr04+DObB2S2za3KUajPSewrUmA1HQ6EfHX1i4vwnp6NcA9B4TB4/zW7j/AFmz2SfeKV/1afVEr1HN3IaVHglwhCSAhGcTiQilj/z2ShXGVqrHIT3A2AlXKiaNJCUQwOI+V/MY1iademLljbsa8jV9BRooSr2TtTlOa3nD1iWl5ZOyAhCEkBM5vRvC1DRNLDMxtc9gAmjmF2/WD1TppnA9CcfqyUrZDG/yoxdrgAE8A2UH0gA2PZHqe8eKNtPq29kywr1RRWuKpDVA1qZtbnsEplRx5twSdb31ncdi61Ko1NKjvkem12sWIFNqlRL24EKD2XndH4Ny2TRk8qRrU29iSLnm+B+ycqbcxI6fZ90y+Hxb1Xa1aooC4mopUj4tQKl7jVQAdIujtmq9Co+Yhs+EAtplzimXA78x8Yfwcltf6x1UaJ9s4rrHj/SJXbOKsTnUW69fsmcrV6nuZq4rsrMtbmEi2jHKKY+KVA9OsYqY6pnyZsRl5WiMpKrWs9NybHhlLAWuegwvg3K9yHlNNU25i/i1FuP2evttI1fejGILswt0mym3gJBfDtyuGHKYhVqZwytU1uq5he3cb9d4xsctURw/LtflVZmZTSurldFBuDp1dEo/hqhqsnXvVHoO7O8IxSG4s62zW4G/AjwOkup5j5PcUaeICk6OGT+JdbeIPjPTZxs2M/vm55KmOg1AD9FjKGk1gP79Eu9+WtSp/vV9SsZRYfWYT9xouCYIu8p13kpZqi84cmrMWtzWCGzZD02JA74qjvEpCFqbozVhRKtYFWIzAnstbxlulPwV1xKLbO7FJqtR2d2qOxKpTUWF+AYnu1iqu57NhqAIOemWDAEA5GbNp0XH98JZ4jeRaZJSi7a1S5Ui4Wk+RnPZ0ydV22uWoQuYIaIGtswrZSD2WzDvnX1cySMdENyg3d3bQYo1FLGnSPMzWuzcATbo4nwkOhugCDyiVb3Pmmla3p1mjO8IR6iikRTXlsjggB2pDM4t0dOsZG3lyMzYZldWpDk9CzCrfKVPTwOk0WTNd/2I046L/CJlpoNdFUa2voLa2i2MoW3qy5A2HrjMNBlF+JFu8Wv3SThNvLVdkVKl1zcRZTlOU2M5Hiny0aqceBePOhHWJtdlD3il+7T6omJx3Dvm22SfeKXzE+qJnDkvLgb23tqnhaD1qpsiC56yeAVR0knSeZ1/LYHJC0nResFXP9JuN6a4YrSIBFsxBAI6hofTKmlSUcAvoAE2WSEdpK/8mbi3wzKVfKojeeKx714eucpeVSivBqi9mUD7Zssg6h4CV9TEYdqposKZqKAcrKt7HgVuNfRGrHLiL+5PqXcpE8q1E8a1Qd6t9k43lRoHQ13P8LS4rYvDIlRmVAtNstQ8lopNuPN4dvCcxiYWmgZ6dPI9rWpB73Fx5q8LRWN/K/v+BbXdFInlEwoItUIIOhysJY4bywUlOtQsO1D7RJuzKWFqg8nSSy2vejk4/OUX9EmHZNH9VT+gn3SbxRdaX9yPU+6LndffbD44MKLHOliyMLEA9I6x2y/E86q7PpUai16SLTqUz5yALcfGVgNGUjoM9DpPcA9YB8ZDcW/STTXJ2o9gT1Anwnn63aqL66O3iw/F6ptds1ctCoey3jp9sx+AW9V/2VRfG7H7IRA1Q3WohSpzkFcq3ZjkXNmy0/kC4B9A6o9T2FTUg85mDOxZmLMxdchLnp5ukuRT0iVoTZ5snkroj4M+u6NEKFHKBQrJYOwDKzZirW4gkyQ27tNnzWYaoSgYimxSwQsnAkWHgJbtSPQRw6ReNVQ44sPCw8b28Y6+R/Mxoj4Klt1qLFr5yDnAXMcqcp55QfFJ18THsTu5TdsxDhrJzlYqfe75TpwIzHXqMmAueDr6Bceox+nTNhmtfsjr5FvbGheCsGyEHJ3Z25NiyFmLG5BUgnpFidI1S2GlNi6PUF2ZyvKHJdrk3T0mWxpxPJ30kdWfnkaUZRTyWJcjijrWHcbE+xp6rTe4BHAi49M842phLVVb5Ssvgbi/oZptN2cTnwyX4qMp/h09lpkyyKvfs82iOt2PgtvtlHRqWB7AT4S632bn0F/eH6v9ZTMpKEdJUj1Gc795r8pTDBA4TDub5iKSdlqtVXa469Iztse/Ofk4jlP9OhTb7ZHw20w1FGBY08MmFNQC9gwqc/TpIUeuTqdLliGsbVxjnW4I5pRKdMnquFuB2zujcd2czp8Bs5LlyeBoYs/Srv8AYJzDD4PU+ds8fy0fvkTCYp1poop1GethSi2U2DPVcnMfi8bywq0ylU4bKxL1MKyEC65KSoHJPZyfrl3z+9iOw/TwivgXcjVRi2U9RZqgJ7dJXvj86mqEYGm2CQUzo7ZSzX7jewjlRzkegA4NEYxn0NiHDcnw43z+qP7XrCm2dr2VcExsLmyu17dsR228ky3LB8WajYNyjUyatS6t5w5jjXTsje7+1AWehle6vXOYjmH3wmwbr19UXU2gtc4WombKa7LqLHSm4+6J2NtmmHqYfN75y1c5bG1ixbjw4XmLT0tV+Nyye/JKx40mx2E18NS+YJkcfwms2Afg1L5onLDk2lwZrbNW+Lqa+blXuIF/tnEMZ2q/wutp8ZfqrrONi0p5Q7Kpc5UBNsx6h1mV3bJ4RMvMTvNVxDtXX3OlSkmiVGWzUxYHmtcE6njrNT/8vR545Qe9lVf9kscoHjpImOxWG5QCtUuSxRVObKCpAItw4kanrnRhbhK6szmlJVZmcZUxJNBQnKKMMMobUMGX3xiCRqOHZa8bRqxwNEWJC18tLUrnXL5pII5t9OM2mNqUHTKxAHvq3tawpf4gB6AB4yI+18KaVMFgqElVDITYrYEMCOb5w1PXOqOd0vR3MXjV8je6CVByvKUxT821mZr8b8Wa3qmjMpaW18NRZ1NRFZdHGXLbW3QNdSJJp7coMVC1UJbzRfU8eHgfCcuVSlJyo1g1FVYnah5jdxm6wvmL81fYJg8e3Nv1jSbzCnmL81fYJlDlmkiBt9vewOtvZr90oNh0QeVbheq1u5QE9oMtN461ivYCf79AkDYC2oU+0FvpEt9s2KFlkv8AbBljoWKCwQQMdUKgBQC7sEQHhc6lmt0KASe63TGxsdb3f3xvlPqPQvmqO6ObS5pp1NSKTEsBqcrKVYgdJGh7gZWY/Zeuenkam9soFE1baecW5UXBg6ccU0t6E7K2WtTDUy6hnswLqMrXDEXDLYg6eqS8OzI/JuSwILU2PHm+cj9ZAIIPSL9UhYXZ5NlCoB+4sB2m1U2BloMMvKU0QWFPMWtwBYWC95uTbsk0WyxVve/9D+Ts+yItJRXSMuJByFTtmjdAfksp9diPXLbdh7GoncwHVfQ9/AayPtDD5qVQfst7L/ZGdiYn35D8sEd+YBh64A1vu3v9DsVz6xIFQnKSgubaDtkjfcn3VR6uTb62kaw50nLL3Gy4K+glezWRFFydAvOve5Ivx4S2wAfL75bN2Wt/xFqI6qyzlZVKhd5285CQSKvGMVTdlsj5DfjlD+ixI/sR2dkp1uGjI4/aNZGUVHClTnAtRW/FdRyouuvDsEtdm8qxzutNR+7Cubi4KsrsLay3dQeIB7wIhtJtLKnGkjNQp8kLG8Jq92zfC0vm/aZlMYdJqd2D8Fpdx+sZlDkvLgyO0Wviq5/bI8ABIVbCCtWdW+JRpkG1yOeXNr8P8MayY7XrVj/5agPjK3F06nunIqvasKV3XzUWmzFwx6CbjTpvLYn6mRNbIr8fTJo0wNC9Gmxt0k1jUv43jo56Yh+hqNdh/FWFvqiStnYGq/JmpSZMjUadjbVaQqFnH7JZltGcFsfEKi0uS0emKdRyy2QCsXJI4sStrW652qSqr3MKObQ/wl7Xxt/S6KfbJe8arRqOcrNy9OuD0qpbk0DH5KAAXMK2yazmonJ2CDEGm1xaoarh1A6rAWPbHfcdapytRqbKatPE8wkErmCKiHtOUmRa5v8AWTuJwtbTFUjTY25c8oVBQ80aBuudwWIppiKammSXo4fIQgIQ2a5J+Lfr6Y9gxVHLU2oVArCqwqG2XVBYW676XicPinpVKXvNVxUoUELKLqhBPnHq1kSe7/6F2Je0xzTNxs9r0qZ/YX2CYnaXmza7MPvNP5i+wTjhyzeXBmd56n+MepWHgsnYCllp0wLWCIPBQJHxVK5dXFzzs3UQejwMVhsKKa5VZwBwBYmw6hfomxQsiLzpXTSQ7n5R8ZwnrJ8T67QCTkMiHYy87KTTzXzBbFDfjemwK69NrXivpeuKC9/jBaMnHgYw+wwnByOAORaVIkDoJRQbSdTwwUWUAAdXbxPaT1mMN3nxnb/tHxixKcpcjzCN5Y3yo+UfGJNQdZ0goP2FuodJ7OmZXZtbnU3BJClbHsB9lpeYllZSrEkMCCCdDfotINZkpqNAFWwAGvYALeyGQI32b4VTH/j/ANxjGFaL3zPwtOykv1mjWGM5Je46FwWCxQMbRo7JIIrbUUMy63UMT5vxQCdL36fVHKW0EcXU34CwBuCRexHoMTU2apLE5ucCCL6cMugtpa58TOUNmKtwC2t73a51BW/8x/sTWoUU3Cltamy5rlRcg5rCxAub2Mlq4IBGoOo7ZXvsVStszXGqkkaEKVHAcLE+Mn0aeVVX5IA6r2Fr+qRJR7EqxRjT/wDEeIjNQzMkhY7hNPuofgtP+L6xmXxx0mp3WHwWn/F9Yy0OSJcGNwlW9Sqeg1Kn1iI5U2cWa/KMF05o4cO+RMB5z/Pc+LGXKSkW09izVjeBwXJ35zNfr6O6ThELFCW5Aq8Jy8LwQVG1dh57tTvmN7rmIDXOupOmnRG9l7HdLZ3ZQvmorsAALWuQ1ittMtpdmIqGadWWnSU0K7IG0BzTNnsc3oUvmJ7BMZj/ADTNhsM/BqPzF9krj5LS4Kzb4K1AflD1jT2WkJcTLfeajejmHFCD6OB9t/RMvRxWk1KFpy0Xy8ruXji4iLBPOJt/d4e6OyQhX65z3RFglmv3xLVpEavG3xMWCYa5740+JkKpif6Rg14sEytXBPC/CPbEw3LYhRwWlz3t0nhTU+tvQJWJiwtydMov36dU1+6uCKUA7efVOdvT5o9C2kgzO+Avje6mntaM4Yx7en/Ov2Kg9V/tkfCtracj9xt2LFYV0LIyhipYEZha4v0jtnCZ2+suttypU7O2CKC1SKlRgwZSrEEHt+d4QNLrHqI4i3X1aS1NIZcttDfTvgMBT+QB4zfq27ZTSVp1GoNgAALMuoJ6AeFydO2T9mLYN3jr6ui/d6+2L9xJwy9N+nx9Udo0Qt7Dv4/30ysp2tiUqHY3VMc4xt5iXK7H+bNZuv8A5Sl3H6xmRxp0tNZuyfgdM/st7TLQ5IlwYXZ5875ze0y7omUWzeF+0y6ocJkizJQEr6+zmZnIsMwIGp7LdGh0Ot+qTSxsbEA20vqL9Eq8Jh66Coatc1B0WTKym480jo6LTeC72UZKGCcpldrnTW5+Vfj6BGxhKq1UsTkOQMATYZUAJbTUGNDEuCCWa1+3X1dvqEUMQ9xz2HWNLC56Lia0ymxcWiKg0i43U4TmNCBtDzTNhsIfBqPzF9kxm0jzTNrsP/L0fmL7JfHyRLglYiiHRlPBgQfSLTzsgKLfHBKt3qbcPRPRzKHae6i1XLK5TMbsLZgTwuNdOE1KGVTER5awlt+Qpv8A438g++OJuRb9Mfoj75AKkVZ01pcjc636X+UffLTA7FRKaqwVyL3YqLnW8UDG1GJ7Iy7TXbS3ZSplyEU7X4KNbyubcck35c/QH3xQMvU75yxmmbcMn9OfoD740/k9Y/8AUn/TH4oBU7GwPuiutM+aLvU6LqDw9JIHdeekgWlNu3u0uEDc81HcjO5AGi+aoA4AXPjLkyQef7zm2LqnsT6gjOzl6Z3eZr4uoOOoPgqgRCV1QAE2J1HHunK/cbdiVUw6sdQIiphQBzVW/be3qjX/AMgnyh64PtBPljTtl1ZVoaxOFIHmUzfXg97np/vqkfC4krccmoKtbzaluyNGmNSaia3tZqoF73+V38OuM5jnJ5ZQWAtz6q/7u6bporRcUFz3si6dZqL0nrElU8PrYooA4WZjr6ZRU6jAH31f9Wr9plngNqKUGZ0uLAkNcH0nW8rL6BE73Kvb6GcfbHmMY91pbz18V++N08SDpnU91vvmW5cj7R4eM1W7rfAEP7Df7plMbUuABrf2CajYWmzk/dP/ALpMOSJcGJweiiXFOoFUXIF/RKjDDVR1W9kuM2kziWYDFL8oeIiXr07EFlsTqCR39c63Dq7rXlfiKy+byj34G6n8Pd2TWO5RliEokaZPGdCUr8Vv87+spcPjmAsaguLr8bXq+Jr/AElnh6isABU51uAUH2r900aruQWAxC/KHiJ1jcdcZ5MdIB9A1igQBYWHdpMXRcr9pcD6Zt9hf5aj+7X2TD7VHNJ7DNvsI/BqP7tPYJbHyVlwT4QhNigQhCAEIQgBCEIAQhCAE4Z2cIgHme2X+H17n4wt6Apt36xwVfGQ/KTunixiDicLdkdV5VRqQy6ZgtuBAGo6bzBNtrGr+kI6LWQn2Siw6t0y3UrsejcvfS/Dj/SN+6r3HVPNk23jCbB28F+6P+78dwDHwSS8LXdEdRG6qYux42HT2dsXTxI4j0Tz2tiMdfKS/QdMg+ydqYnGgcXBHXyUjovyieovB6GMaoOtuo26ImpixTJJGlhYC0839340ak1Ooc1SPZaFba+Ma2ZmHG1kQHTuEdF+UOpHwerYXGJUW6217BeLekLaAA9dheeT4HeDGUfN519ecl/ZLT8vsYBrSW4/8TffLLBJ919yOojeVXUEWBFgQb9J0mt2dzNmi/RRY+omeN4LefaWMqCnSphmJH6EgC/SzHzRrxM9so7LdcFyJYPUFIpmtlBYqejoFzDwuHLQ1qRgtmXK5uk8PTJWZ/lLfua3tmMw2+nJApUoVFZSVK9KkGxAv0d8XU8oVO496qekrr3zNYZ+CznHya81XtxTwb75EZBqMtO546Nr6+uZf8vkvc06nisYrb9qbWRweslRbukqE12I1x8msTCDXSnY9jg+oxw0StmAQWvwz6d2syB3+Ufo2+kvjO0fKAmuZKhv1FD6eMnRk8DVDyehUcRUOvMt/F65zO975U7dT6tJ5zh9/QlQNlqBTodVOnRpNBT8omEZdTUB6eYPvkdKfgnVHyX2LYsBcWBDHvsNJvdiD4NR/dp9UTx3E79YVjZBXZm0ACKb30AAzdJ6J7NswEUaYKlTkS6m1wbDQ26RLLHKHuVEOSfBJhCEsVCEIQAhCEAIQhACEIQAhCEA4RGa+Bpv56I3zlVvaI/CAVzbu4Y/oKX0F+6NNurhT/09L6IltCRQKg7p4T9RT8Ij8jsJ+oUd1x9suoRQsofyHwf6kfSf74oblYS1uRHi33y8hFE2Z9twsEf0A8X++cG4GB/7dfSzn7ZoYRRBHwWz6dFAlNFRRwCgAeqP2nYSQVW1N2MNiTmrUlZvlahvpCxMpKvkqwLG+Rx06OftmwhAMg3kwwnRyg/iX8M43kwwpN71L/wfhmwhIoGLqeSzDn49T+Q+q0Z/NLhr+e30aY+ybqEAwT+R7Cn4zj0J90QfI1hflv8ARpfhnoEJK2BmdgeTzBYQh6dJWqDhUcBmHzdLL6BNKBOwjkH/2Q=="/>
          <p:cNvSpPr>
            <a:spLocks noChangeAspect="1" noChangeArrowheads="1"/>
          </p:cNvSpPr>
          <p:nvPr/>
        </p:nvSpPr>
        <p:spPr bwMode="auto">
          <a:xfrm>
            <a:off x="155575" y="-1104900"/>
            <a:ext cx="3333750" cy="2305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27" t="50649" r="57528" b="23642"/>
          <a:stretch/>
        </p:blipFill>
        <p:spPr bwMode="auto">
          <a:xfrm>
            <a:off x="1691680" y="2708920"/>
            <a:ext cx="5544616" cy="3783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8 Grupo"/>
          <p:cNvGrpSpPr/>
          <p:nvPr/>
        </p:nvGrpSpPr>
        <p:grpSpPr>
          <a:xfrm>
            <a:off x="0" y="6442181"/>
            <a:ext cx="9144000" cy="288032"/>
            <a:chOff x="0" y="6569968"/>
            <a:chExt cx="9144000" cy="288032"/>
          </a:xfrm>
        </p:grpSpPr>
        <p:sp>
          <p:nvSpPr>
            <p:cNvPr id="7"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8"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16</a:t>
              </a:r>
              <a:endParaRPr lang="es-PE" sz="1200" dirty="0"/>
            </a:p>
          </p:txBody>
        </p:sp>
      </p:grpSp>
    </p:spTree>
    <p:extLst>
      <p:ext uri="{BB962C8B-B14F-4D97-AF65-F5344CB8AC3E}">
        <p14:creationId xmlns:p14="http://schemas.microsoft.com/office/powerpoint/2010/main" val="2960196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hQSERQUExQVFRUVFxQXFBgYGBQUFxccFxgYFRcYFhYXHCYeGBojHBQUHy8gJCcpLCwsFR4xNTAqNSYrLCkBCQoKDgwOGg8PGiwfHx8sLCksLCktKSksKSksLCwsLCwsLCksLCksKSwtNSwsLCkpKSwpLCwtLCw1LCwsNCwsKf/AABEIALsBDgMBIgACEQEDEQH/xAAbAAABBQEBAAAAAAAAAAAAAAAAAgMEBQYBB//EAEsQAAIBAgMDBwULCgUEAwAAAAECAAMRBBIhBQYxEyJBUWFxkQcygaGxFCMkQlJykrLB0dIWF0NTYnOCouHwMzSTwvFEVGOjFVWD/8QAGQEBAAMBAQAAAAAAAAAAAAAAAAECAwQF/8QALBEAAgIBAwMCBgEFAAAAAAAAAAECEQMSITETQVEiMgRCYZHh8BRScYHB0f/aAAwDAQACEQMRAD8A9xhCEAIQhACEIQAhCEAIQhACQ9r1XWhUakAXVGKAi4JAuNOmTJwwuSGef7u+UJ6lUDEFFRgbMFK2OlsxLHTjN8jgi4NweBGomJ2/5OwzGphmCkm5pt5t+tSPN7uHdM7SxWLwLhTnp9QPORu74p9E7Xihl3xun4OVZJ49pqz0fbm36WFQNVa2a4Qa84gXtfgOHEyv3W3zpYxQPMq5SzU75soDZb5rW6Rp2w2XjKW0sOy1kBKkB16L8QyniL29RkbFNh9lqBRpLnqHUXI0UWvc3Nr207TOHp5OppR6Sy/Dfx22nq7PsRMfvDiaNZkLA5W+SouOI4dYImxweJFRFdeDAEemYjeXNVw9LF5MmbmsAb80k5G4f3mEleT/AG1mD0GOou6dx84eJv8AxGduTGnj1Jbrk83HNqelvngv958c9HDVKlPzxbLpm4kDh08Z5vW37x44H/0j7p6RvLtY4bDVKyqGKW0NwDdgOjvnntfyxVV/QUvpNGCLcb0plsrp+6ilxvlJ2mvmn/0Kf9s9J8nG2K+KwS1cRrUL1AeaE0VrDmgCef1PLtXBsMPR+k89G3E3kbH4Ra7qqEs62Ukjmm3EyuZbe2i+N/WzRQhCcpsEIQgBCEIAQhCAEIQgBCEIAQhCAEIQgBCEIAQhCAEIQgBKHfjar4bAV61I5XQKVNgbXdV4HTgTL6Rto7Pp16T0qqh6bgq6ngQZKdO2Q+DzHdvytkIwxQeqxbmlAigC3Ai41ju8vlAo4ugaa0nVrqVZslhY68DfhcTS0/JZs4cKB/1Kv4o8PJxgB+h/nqfinYsuBS1U7OdwyNVZTeSytcYjs5L2PM5vFt8YjEs+ppghVA45FPR2nU+kT0/A7t0KNN6VOmESpfPYtdri2rXvwkAeT/A/qB9J/wAURzwWRzd7kPFLQoozeP8AKHQqUWomg+Vky+cumlhbTo08JjtmbbbD1qdUalGBI6xwYekXnqp8n+B/UD6VT8USfJ3gf1A+lU/FLxz4YppJ7kSxZJNNvgZ3+xatsqrUU3Vlpsp6wzKQfAzy/dTfjDYRKi4jDcuWYFTlpNYWAtz+3WezVN2qBw3uUpeha2TM3C+a173tftlN+anZv/bD6dX8UwhlioOD8msoNysxv51dnf8A138mGnoO5W2qWKwq1aFLkULOAlkWxBsTZNNZA/NRs3/th9Or+KX+xdiUcJSFKgmSmCSFux1Y3OrEmZzcGvTZeKle5PhCEyLhCEIAQhCAEIQgBCEIAQhCAEIQgBCEIAQhCAEIQgBCEIAQhCAE5OzE71+UOlhaxoZ8rqAzk02cc7UDQ8be2Sot8ENpcm1hPNaXlVRv09Md9OovtvHz5TEH/UUD6DJcJL5X9hafc9DhMDR8pAYXFbDW7WsfAkGH5w83m1qBv1FP9zym/hk7eTfXhMKN9nXzqtI2HC9Px0aPLvyfl0PpL+ORf0ZNfU2l4XmJ/L0frcP9JfxzlLf/AJ3OegV7HW9uzncZZJvsRt5NvedkLZm1qWIQPSdXXgbEGxtcqbcDrJsAIQhACEIQAhCEAIQhACEIQAhCEAITl528AIQhACEIQAhCcvAOwhCAJqPYEngBc+ieWbT3Rw+JrvWqcoTUJY8+w14dHVp6Jv8AefFZMO/7WVfpGx9V5maHCVc5RfpdE6U+SmXcHB2/wif43++d/N/gj+iI/jf75f044ZHWyf1MnRHwZSv5NsG3AVF7nJ+sDOJ5NMH0iqf/ANPuEe2hjKiVqlSjiKbBdKlCq1spUXOQ9B04d8aG8Y5JcQS96p5NaOcKikGzOr2uON79onSus1akZXDuhlvJfheur3Z1+1Zz812GvfPWA6rp7ct5J3Z2s3K1MPUq8qRdqVS+bMOJF+vp8ZT4baLuCy1a/EjXE0EOnYVE0Uc9tairlCuC0HkwwnXW+mPwzv5ssN0NV+kv4ZrMObop6wOkHo6xxi7Tm/kZV8xr04+DObB2S2za3KUajPSewrUmA1HQ6EfHX1i4vwnp6NcA9B4TB4/zW7j/AFmz2SfeKV/1afVEr1HN3IaVHglwhCSAhGcTiQilj/z2ShXGVqrHIT3A2AlXKiaNJCUQwOI+V/MY1iademLljbsa8jV9BRooSr2TtTlOa3nD1iWl5ZOyAhCEkBM5vRvC1DRNLDMxtc9gAmjmF2/WD1TppnA9CcfqyUrZDG/yoxdrgAE8A2UH0gA2PZHqe8eKNtPq29kywr1RRWuKpDVA1qZtbnsEplRx5twSdb31ncdi61Ko1NKjvkem12sWIFNqlRL24EKD2XndH4Ny2TRk8qRrU29iSLnm+B+ycqbcxI6fZ90y+Hxb1Xa1aooC4mopUj4tQKl7jVQAdIujtmq9Co+Yhs+EAtplzimXA78x8Yfwcltf6x1UaJ9s4rrHj/SJXbOKsTnUW69fsmcrV6nuZq4rsrMtbmEi2jHKKY+KVA9OsYqY6pnyZsRl5WiMpKrWs9NybHhlLAWuegwvg3K9yHlNNU25i/i1FuP2evttI1fejGILswt0mym3gJBfDtyuGHKYhVqZwytU1uq5he3cb9d4xsctURw/LtflVZmZTSurldFBuDp1dEo/hqhqsnXvVHoO7O8IxSG4s62zW4G/AjwOkup5j5PcUaeICk6OGT+JdbeIPjPTZxs2M/vm55KmOg1AD9FjKGk1gP79Eu9+WtSp/vV9SsZRYfWYT9xouCYIu8p13kpZqi84cmrMWtzWCGzZD02JA74qjvEpCFqbozVhRKtYFWIzAnstbxlulPwV1xKLbO7FJqtR2d2qOxKpTUWF+AYnu1iqu57NhqAIOemWDAEA5GbNp0XH98JZ4jeRaZJSi7a1S5Ui4Wk+RnPZ0ydV22uWoQuYIaIGtswrZSD2WzDvnX1cySMdENyg3d3bQYo1FLGnSPMzWuzcATbo4nwkOhugCDyiVb3Pmmla3p1mjO8IR6iikRTXlsjggB2pDM4t0dOsZG3lyMzYZldWpDk9CzCrfKVPTwOk0WTNd/2I046L/CJlpoNdFUa2voLa2i2MoW3qy5A2HrjMNBlF+JFu8Wv3SThNvLVdkVKl1zcRZTlOU2M5Hiny0aqceBePOhHWJtdlD3il+7T6omJx3Dvm22SfeKXzE+qJnDkvLgb23tqnhaD1qpsiC56yeAVR0knSeZ1/LYHJC0nResFXP9JuN6a4YrSIBFsxBAI6hofTKmlSUcAvoAE2WSEdpK/8mbi3wzKVfKojeeKx714eucpeVSivBqi9mUD7Zssg6h4CV9TEYdqposKZqKAcrKt7HgVuNfRGrHLiL+5PqXcpE8q1E8a1Qd6t9k43lRoHQ13P8LS4rYvDIlRmVAtNstQ8lopNuPN4dvCcxiYWmgZ6dPI9rWpB73Fx5q8LRWN/K/v+BbXdFInlEwoItUIIOhysJY4bywUlOtQsO1D7RJuzKWFqg8nSSy2vejk4/OUX9EmHZNH9VT+gn3SbxRdaX9yPU+6LndffbD44MKLHOliyMLEA9I6x2y/E86q7PpUai16SLTqUz5yALcfGVgNGUjoM9DpPcA9YB8ZDcW/STTXJ2o9gT1Anwnn63aqL66O3iw/F6ptds1ctCoey3jp9sx+AW9V/2VRfG7H7IRA1Q3WohSpzkFcq3ZjkXNmy0/kC4B9A6o9T2FTUg85mDOxZmLMxdchLnp5ukuRT0iVoTZ5snkroj4M+u6NEKFHKBQrJYOwDKzZirW4gkyQ27tNnzWYaoSgYimxSwQsnAkWHgJbtSPQRw6ReNVQ44sPCw8b28Y6+R/Mxoj4Klt1qLFr5yDnAXMcqcp55QfFJ18THsTu5TdsxDhrJzlYqfe75TpwIzHXqMmAueDr6Bceox+nTNhmtfsjr5FvbGheCsGyEHJ3Z25NiyFmLG5BUgnpFidI1S2GlNi6PUF2ZyvKHJdrk3T0mWxpxPJ30kdWfnkaUZRTyWJcjijrWHcbE+xp6rTe4BHAi49M842phLVVb5Ssvgbi/oZptN2cTnwyX4qMp/h09lpkyyKvfs82iOt2PgtvtlHRqWB7AT4S632bn0F/eH6v9ZTMpKEdJUj1Gc795r8pTDBA4TDub5iKSdlqtVXa469Iztse/Ofk4jlP9OhTb7ZHw20w1FGBY08MmFNQC9gwqc/TpIUeuTqdLliGsbVxjnW4I5pRKdMnquFuB2zujcd2czp8Bs5LlyeBoYs/Srv8AYJzDD4PU+ds8fy0fvkTCYp1poop1GethSi2U2DPVcnMfi8bywq0ylU4bKxL1MKyEC65KSoHJPZyfrl3z+9iOw/TwivgXcjVRi2U9RZqgJ7dJXvj86mqEYGm2CQUzo7ZSzX7jewjlRzkegA4NEYxn0NiHDcnw43z+qP7XrCm2dr2VcExsLmyu17dsR228ky3LB8WajYNyjUyatS6t5w5jjXTsje7+1AWehle6vXOYjmH3wmwbr19UXU2gtc4WombKa7LqLHSm4+6J2NtmmHqYfN75y1c5bG1ixbjw4XmLT0tV+Nyye/JKx40mx2E18NS+YJkcfwms2Afg1L5onLDk2lwZrbNW+Lqa+blXuIF/tnEMZ2q/wutp8ZfqrrONi0p5Q7Kpc5UBNsx6h1mV3bJ4RMvMTvNVxDtXX3OlSkmiVGWzUxYHmtcE6njrNT/8vR545Qe9lVf9kscoHjpImOxWG5QCtUuSxRVObKCpAItw4kanrnRhbhK6szmlJVZmcZUxJNBQnKKMMMobUMGX3xiCRqOHZa8bRqxwNEWJC18tLUrnXL5pII5t9OM2mNqUHTKxAHvq3tawpf4gB6AB4yI+18KaVMFgqElVDITYrYEMCOb5w1PXOqOd0vR3MXjV8je6CVByvKUxT821mZr8b8Wa3qmjMpaW18NRZ1NRFZdHGXLbW3QNdSJJp7coMVC1UJbzRfU8eHgfCcuVSlJyo1g1FVYnah5jdxm6wvmL81fYJg8e3Nv1jSbzCnmL81fYJlDlmkiBt9vewOtvZr90oNh0QeVbheq1u5QE9oMtN461ivYCf79AkDYC2oU+0FvpEt9s2KFlkv8AbBljoWKCwQQMdUKgBQC7sEQHhc6lmt0KASe63TGxsdb3f3xvlPqPQvmqO6ObS5pp1NSKTEsBqcrKVYgdJGh7gZWY/Zeuenkam9soFE1baecW5UXBg6ccU0t6E7K2WtTDUy6hnswLqMrXDEXDLYg6eqS8OzI/JuSwILU2PHm+cj9ZAIIPSL9UhYXZ5NlCoB+4sB2m1U2BloMMvKU0QWFPMWtwBYWC95uTbsk0WyxVve/9D+Ts+yItJRXSMuJByFTtmjdAfksp9diPXLbdh7GoncwHVfQ9/AayPtDD5qVQfst7L/ZGdiYn35D8sEd+YBh64A1vu3v9DsVz6xIFQnKSgubaDtkjfcn3VR6uTb62kaw50nLL3Gy4K+glezWRFFydAvOve5Ivx4S2wAfL75bN2Wt/xFqI6qyzlZVKhd5285CQSKvGMVTdlsj5DfjlD+ixI/sR2dkp1uGjI4/aNZGUVHClTnAtRW/FdRyouuvDsEtdm8qxzutNR+7Cubi4KsrsLay3dQeIB7wIhtJtLKnGkjNQp8kLG8Jq92zfC0vm/aZlMYdJqd2D8Fpdx+sZlDkvLgyO0Wviq5/bI8ABIVbCCtWdW+JRpkG1yOeXNr8P8MayY7XrVj/5agPjK3F06nunIqvasKV3XzUWmzFwx6CbjTpvLYn6mRNbIr8fTJo0wNC9Gmxt0k1jUv43jo56Yh+hqNdh/FWFvqiStnYGq/JmpSZMjUadjbVaQqFnH7JZltGcFsfEKi0uS0emKdRyy2QCsXJI4sStrW652qSqr3MKObQ/wl7Xxt/S6KfbJe8arRqOcrNy9OuD0qpbk0DH5KAAXMK2yazmonJ2CDEGm1xaoarh1A6rAWPbHfcdapytRqbKatPE8wkErmCKiHtOUmRa5v8AWTuJwtbTFUjTY25c8oVBQ80aBuudwWIppiKammSXo4fIQgIQ2a5J+Lfr6Y9gxVHLU2oVArCqwqG2XVBYW676XicPinpVKXvNVxUoUELKLqhBPnHq1kSe7/6F2Je0xzTNxs9r0qZ/YX2CYnaXmza7MPvNP5i+wTjhyzeXBmd56n+MepWHgsnYCllp0wLWCIPBQJHxVK5dXFzzs3UQejwMVhsKKa5VZwBwBYmw6hfomxQsiLzpXTSQ7n5R8ZwnrJ8T67QCTkMiHYy87KTTzXzBbFDfjemwK69NrXivpeuKC9/jBaMnHgYw+wwnByOAORaVIkDoJRQbSdTwwUWUAAdXbxPaT1mMN3nxnb/tHxixKcpcjzCN5Y3yo+UfGJNQdZ0goP2FuodJ7OmZXZtbnU3BJClbHsB9lpeYllZSrEkMCCCdDfotINZkpqNAFWwAGvYALeyGQI32b4VTH/j/ANxjGFaL3zPwtOykv1mjWGM5Je46FwWCxQMbRo7JIIrbUUMy63UMT5vxQCdL36fVHKW0EcXU34CwBuCRexHoMTU2apLE5ucCCL6cMugtpa58TOUNmKtwC2t73a51BW/8x/sTWoUU3Cltamy5rlRcg5rCxAub2Mlq4IBGoOo7ZXvsVStszXGqkkaEKVHAcLE+Mn0aeVVX5IA6r2Fr+qRJR7EqxRjT/wDEeIjNQzMkhY7hNPuofgtP+L6xmXxx0mp3WHwWn/F9Yy0OSJcGNwlW9Sqeg1Kn1iI5U2cWa/KMF05o4cO+RMB5z/Pc+LGXKSkW09izVjeBwXJ35zNfr6O6ThELFCW5Aq8Jy8LwQVG1dh57tTvmN7rmIDXOupOmnRG9l7HdLZ3ZQvmorsAALWuQ1ittMtpdmIqGadWWnSU0K7IG0BzTNnsc3oUvmJ7BMZj/ADTNhsM/BqPzF9krj5LS4Kzb4K1AflD1jT2WkJcTLfeajejmHFCD6OB9t/RMvRxWk1KFpy0Xy8ruXji4iLBPOJt/d4e6OyQhX65z3RFglmv3xLVpEavG3xMWCYa5740+JkKpif6Rg14sEytXBPC/CPbEw3LYhRwWlz3t0nhTU+tvQJWJiwtydMov36dU1+6uCKUA7efVOdvT5o9C2kgzO+Avje6mntaM4Yx7en/Ov2Kg9V/tkfCtracj9xt2LFYV0LIyhipYEZha4v0jtnCZ2+suttypU7O2CKC1SKlRgwZSrEEHt+d4QNLrHqI4i3X1aS1NIZcttDfTvgMBT+QB4zfq27ZTSVp1GoNgAALMuoJ6AeFydO2T9mLYN3jr6ui/d6+2L9xJwy9N+nx9Udo0Qt7Dv4/30ysp2tiUqHY3VMc4xt5iXK7H+bNZuv8A5Sl3H6xmRxp0tNZuyfgdM/st7TLQ5IlwYXZ5875ze0y7omUWzeF+0y6ocJkizJQEr6+zmZnIsMwIGp7LdGh0Ot+qTSxsbEA20vqL9Eq8Jh66Coatc1B0WTKym480jo6LTeC72UZKGCcpldrnTW5+Vfj6BGxhKq1UsTkOQMATYZUAJbTUGNDEuCCWa1+3X1dvqEUMQ9xz2HWNLC56Lia0ymxcWiKg0i43U4TmNCBtDzTNhsIfBqPzF9kxm0jzTNrsP/L0fmL7JfHyRLglYiiHRlPBgQfSLTzsgKLfHBKt3qbcPRPRzKHae6i1XLK5TMbsLZgTwuNdOE1KGVTER5awlt+Qpv8A438g++OJuRb9Mfoj75AKkVZ01pcjc636X+UffLTA7FRKaqwVyL3YqLnW8UDG1GJ7Iy7TXbS3ZSplyEU7X4KNbyubcck35c/QH3xQMvU75yxmmbcMn9OfoD740/k9Y/8AUn/TH4oBU7GwPuiutM+aLvU6LqDw9JIHdeekgWlNu3u0uEDc81HcjO5AGi+aoA4AXPjLkyQef7zm2LqnsT6gjOzl6Z3eZr4uoOOoPgqgRCV1QAE2J1HHunK/cbdiVUw6sdQIiphQBzVW/be3qjX/AMgnyh64PtBPljTtl1ZVoaxOFIHmUzfXg97np/vqkfC4krccmoKtbzaluyNGmNSaia3tZqoF73+V38OuM5jnJ5ZQWAtz6q/7u6bporRcUFz3si6dZqL0nrElU8PrYooA4WZjr6ZRU6jAH31f9Wr9plngNqKUGZ0uLAkNcH0nW8rL6BE73Kvb6GcfbHmMY91pbz18V++N08SDpnU91vvmW5cj7R4eM1W7rfAEP7Df7plMbUuABrf2CajYWmzk/dP/ALpMOSJcGJweiiXFOoFUXIF/RKjDDVR1W9kuM2kziWYDFL8oeIiXr07EFlsTqCR39c63Dq7rXlfiKy+byj34G6n8Pd2TWO5RliEokaZPGdCUr8Vv87+spcPjmAsaguLr8bXq+Jr/AElnh6isABU51uAUH2r900aruQWAxC/KHiJ1jcdcZ5MdIB9A1igQBYWHdpMXRcr9pcD6Zt9hf5aj+7X2TD7VHNJ7DNvsI/BqP7tPYJbHyVlwT4QhNigQhCAEIQgBCEIAQhCAE4Z2cIgHme2X+H17n4wt6Apt36xwVfGQ/KTunixiDicLdkdV5VRqQy6ZgtuBAGo6bzBNtrGr+kI6LWQn2Siw6t0y3UrsejcvfS/Dj/SN+6r3HVPNk23jCbB28F+6P+78dwDHwSS8LXdEdRG6qYux42HT2dsXTxI4j0Tz2tiMdfKS/QdMg+ydqYnGgcXBHXyUjovyieovB6GMaoOtuo26ImpixTJJGlhYC0839340ak1Ooc1SPZaFba+Ma2ZmHG1kQHTuEdF+UOpHwerYXGJUW6217BeLekLaAA9dheeT4HeDGUfN519ecl/ZLT8vsYBrSW4/8TffLLBJ919yOojeVXUEWBFgQb9J0mt2dzNmi/RRY+omeN4LefaWMqCnSphmJH6EgC/SzHzRrxM9so7LdcFyJYPUFIpmtlBYqejoFzDwuHLQ1qRgtmXK5uk8PTJWZ/lLfua3tmMw2+nJApUoVFZSVK9KkGxAv0d8XU8oVO496qekrr3zNYZ+CznHya81XtxTwb75EZBqMtO546Nr6+uZf8vkvc06nisYrb9qbWRweslRbukqE12I1x8msTCDXSnY9jg+oxw0StmAQWvwz6d2syB3+Ufo2+kvjO0fKAmuZKhv1FD6eMnRk8DVDyehUcRUOvMt/F65zO975U7dT6tJ5zh9/QlQNlqBTodVOnRpNBT8omEZdTUB6eYPvkdKfgnVHyX2LYsBcWBDHvsNJvdiD4NR/dp9UTx3E79YVjZBXZm0ACKb30AAzdJ6J7NswEUaYKlTkS6m1wbDQ26RLLHKHuVEOSfBJhCEsVCEIQAhCEAIQhACEIQAhCEA4RGa+Bpv56I3zlVvaI/CAVzbu4Y/oKX0F+6NNurhT/09L6IltCRQKg7p4T9RT8Ij8jsJ+oUd1x9suoRQsofyHwf6kfSf74oblYS1uRHi33y8hFE2Z9twsEf0A8X++cG4GB/7dfSzn7ZoYRRBHwWz6dFAlNFRRwCgAeqP2nYSQVW1N2MNiTmrUlZvlahvpCxMpKvkqwLG+Rx06OftmwhAMg3kwwnRyg/iX8M43kwwpN71L/wfhmwhIoGLqeSzDn49T+Q+q0Z/NLhr+e30aY+ybqEAwT+R7Cn4zj0J90QfI1hflv8ARpfhnoEJK2BmdgeTzBYQh6dJWqDhUcBmHzdLL6BNKBOwjkH/2Q=="/>
          <p:cNvSpPr>
            <a:spLocks noChangeAspect="1" noChangeArrowheads="1"/>
          </p:cNvSpPr>
          <p:nvPr/>
        </p:nvSpPr>
        <p:spPr bwMode="auto">
          <a:xfrm>
            <a:off x="155575" y="-1104900"/>
            <a:ext cx="3333750" cy="2305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5" name="AutoShape 2" descr="data:image/jpeg;base64,/9j/4AAQSkZJRgABAQAAAQABAAD/2wCEAAkGBxMTEhUUERQVFhUXFxcVFxQUGBgXGBoXFhQWFxUWHBgaHCggGBwlHBQUITEhJSkrLi4uFx8zODMsNygtLisBCgoKDg0OGxAQGywkHyQsLCwsLCwsLCwsLCwsLCwsLCwsLCwsLCwsLCwsLCwsLCwsLCwsLCwsLCwsLCwsLCwsLP/AABEIAKAA1QMBEQACEQEDEQH/xAAbAAEAAQUBAAAAAAAAAAAAAAAAAwECBAUHBv/EAEAQAAEDAQUEBgYIBgIDAAAAAAEAAhEDBAUSITEGQVFxEyJhgZGhBzJCscHRM0NSU3KCkrIUFSNiouEW8DTC8f/EABkBAQEBAQEBAAAAAAAAAAAAAAABAgMEBf/EACsRAAIBAwQCAQMEAwEAAAAAAAABAgMRURIhMUEEExQiMmFCUnGhkbHRgf/aAAwDAQACEQMRAD8A7igCAIAgCA120L3Ns1UsJa4NkOGRGYWKl9LsahbUrnPBetp+/q/qXi11Mnp0xwU/nVqH19TvKa55GiOCj9oLWPrn+XyV9lQaIFae0Vr+9f5fJPZUyXRA2FK/bQRPSu8lNdTI0QwVffVc6VX+QUdSpkuiGALztH3z/FNdTI0QwUq3laNRVqeOSa55Y0Rwa68LztOra1UcnFHOeRpjgxBfdq31qvPEU1zyNEcGUb3tEfTVP1lNc8k0xwUbfNpH1z+96uqef7GmOCc3rXOlZ/6ypqnkaY4LH3nX+/qfrKap5GmODIuO8KzrTSDqz3DG0EY3EHPfmt03LUrsxNR0vY6WF7jzFUAQBAEAQBAEAQBAEBr9oP8Axqv4D5LFX7Gah9yOaUqgIXzj2lzxKgIcIQpbUoCJA+cJcF1lPDRW5DJZmYCyaM5jYVISsPFQGBeFmgGNNUuLGmpCZCFJKdobpEdqELazN6AtZUIOSAyYlQGwuBo/iaMfbb712pfejnP7WdSX0TxhAEAQBAEAQBAEAQBAQW+nipvbxY4eLSsyV0yx5OQssbhBae5fMPcZbGneIKtgXuoyoCtOjkqUi/hXjQBQGZZsiARBI81NslMrDmmwKgK3RNypG4iQVNhuaOpd7pcGwBOp7UKV/kb95BTYF7blI9rzTYhKLmkZOCbDcnpXTHteSuw3Mi5Lsi0UnEnJ4I7iulK2tHOp9rOjBfRPGVQBAEAQBAEAQBAEAQBAc1veiadoqM3YpHJ2YXzKkdMmj3Qd4pmNUaSMvBczZaytnmgJ21m7yBzMIk2LotqWpjc3PaB2uEKqEntYmpLsxql8Wac6rO4rovHqv9LMurDJeNoLP96PNa+LVwZ90Mlf+RWb7weBV+LUwPdDIbtHZj7f+JV+LVwT3wyTuvWzuYT0rBHExBXJ+PUT4NqrDJPZ7zpVDDKjD2AhJUpx5QU4vhi122nT9Z7BzcFFCUuEyuUVyzXnaWzN+sn8IJXZeJVfRzdaGSX/AJNZ/tOH5Sr8SoT3xNzsVedO0Wh3R4jgZMkQJcYHfqt0vHlCScjE6qlGyPcr1HAIAgCAIAgCAIAgCAIAgOV+mqwT0NUcCD3HX/JZg9NX+V/o01eH8HMrNaXtzD3N5EhelxT5RzTa4Jq1uqu1qPPesqlBdI05vJhWim7WZO8Eyt8cGSlOoHAZDJLkMymhSRAXKgvYgK1HDXf/ANzQEVJwLtJKELarOsTGaAta6EBnY8QHDfKgOleh2gOir1Bo54aPyjPzK4Td5fwbXB0RQBAEAQBAEAQBAEAQBAEB5T0lWQPsT3fYM58D1T71yqrZPG50p82ycKu67LQ8EdGZGmmfKdV3fkU1yzCpTfRsBcdp30nZck+TS/cPTPBX+SWgn6J3gFfkUv3D1TwYVW5K7X5UnwdZGXijr012FTngz7Ls/aDq1rfxOC5vy6a4NqhNm0p7J1j7dPxKz82GGX48sko2Qq/eM8Cp86GGX48skjNj376ze5p+anzV+0fGeSCvsdWJyewjtBCq82PaYfjvpk1LZCqB6zPNX5sMMnx5ZLf+H1TrUY3uJ+Sy/Ojhl+NLJPS2LYPXqPdyAb81zfnSfCNLxl2yl43JZg3A3HzDlz+ZVua9EDpewV3ChYqTR7Uvz16xy8oXoo3cdT5e5wqbOy6PRLqYCAIAgCAIAgCAIAgCAICG2WZtRjqbxLXtLXDiCIKjV1YJ2dziNWyGk9wYZDHFuevVMfBfMe2x7+VcmG0Di/omUsbwAXCY+C706EXDXKVkcpVWnZK5m3Ze/SF7XMLHsBJaeA7YUqUNNmndMsKuq+25hP2nxt6tB7t0AyOWi6vw1F7yRleRdbIpbb76Oix/RkVH6U3buM7zuXOn4+qbV9l2alVtFbbsWC/qzHtZaWBofoQIidD2iV0fj05Rbpvgwqs00pLk9TUqQ0k7gSeQC8aV3Y9DdjzNktVstAfUpODWtMBmWe+O08175Qo0rRkrs8ylUnumZd43laKdnp1HNDKhdheCAREZEcJhc6VGnOo4rdG5znGF+ySwWq0mpT6SrQwu9kEYjIygDfopUjTUXpi7iDndXaNbYr7rNtDm1n4mB5pkQAASThPuXWfjwdNaFva//TnGpJT34MK5rQ5tqaXuc4vNVuZJgCf9LVeMfS0lxYlNv2f5PQ0rAymAJkEnzK+ZJ6nc9aVjq9nYA1oGgAA7gvrRVkeB8kipAgCAIAgCAIAgCAIAgCAogOLW4xWqA6Go/wDccl86ot2e2D2NFTrijb3S4N6SkMLjpOa7JOVFW6Zzvao/yjY3NeVQ13Un1ukbgfJGhOHcV0qwjoUlGzujEJS1NN32MW5Q7C7DaugE6cctde5dq7V1eGoxSvb7rGTtJT6tmqY+kDcjUHtEOBPuPgufjq+uNrPBur+l8kO0NpZUdRbScHHFu/uiBzU8aEqak5ItaSk1Y3tOz2l1RwdUb0JxNw78JaQN3FcNdJRVludNM77vY01ltDKVOrZrSHtBcCHM1kRx3GBmvZKEpyVSnb/04KSinCRZZutYq4BJwVGPE5mCYVkrVovKZFvTkXXdaqLMDmWR76ogl+cYuIyKzUhOV05pLBYSiuI7mVeNjca1phhipSD2mMsYDSG85lcoVVGnDfdP+jbg3KW3KMO57srNfZnOY4dSoXGPVc8kgO7dFmtVjKM7PtWLTg043WT1dieC5rXD2mjP8QXhXJ6HwdQC+sfPKqgIAgCAIAgCAIAgCAIAgCA4ztKwi0VgN1R2XfK+fV2meuH2nn7wbRqACq0yNDv5CFqnKcX9LE1F8k12fwtM4mkh2Eiesecrc5VZKzJFU47o2FFtkJhzMvtAnMnQarWutbkzpp4NoKlmFPoQ2WYoLddTMz37li1Vy133NXhbSY1Cy2alNSmw9WJcc4xGAASlSVWdoyZYqC3SMuy3kCDDXGBK5+nLN+wlqWpxM9GHNDQ4hwzkzkO0cEUUla+5G3fgtN51M4oRJAnu18U0Q7kLvBZSttdzgHMAbOZ0MYczrxUlGFtmVOV90WvbVcASYIc7IHItg4Z74UvBPYfU0ULqzW5vaHQcoy7E1U0+BaRmWe1NcWy3MFsndIIXPvY0dPavqo+eXKgIAgCAIAgCAIAgCAIAgCA5RtpSw2yr24XeLR8ivDXX1nqpP6TQ1KIdqJXBHUiZQw6tDm+f+1vU2TSZ1nwHQCDuICl2XY2FOqW9vBTctjIFsa4Q5uXBS4LumyUKa+5b1NdrnYcJa8tgGdN63UhoZiEtSNiuZ0GJUhDWqxooBSs4Ob5J1/8AqWIUtVYAQ3cqDqlndLWniAfJfVR89kioCAIAgCAIAgCAIAgCAIAgOa+kVkWpp40m+TnBePyPuPRS4PLlec7INeoUrhjNqoMyjUxcwoU87eFK3ioRTeXN1DhhGXA9q9MXSa3OEvYnsQtsl5H2nD8zR7lddBE01WWULhtbZAqBgJk/1CM+OSrq08f0RU6i7Lxs7WcYdaGSd2Nzj4Snviv0j1SfZ6i6bI2hTFMHPVzt7nHevNUm5u7O8Y6VYzadOTyWEaK2mvuCpDCecigZ1u7nTSpn+xv7Qvpx4R4XyZK0QIAgCAIAgCAIAgCAIAgCA556S6f9ak7caZHg6fivL5HKO9HhnjnOXlO5a1GUkBUKSMOcoC6swPaWmYIjIwR2gjeqnZ3I1dWPL2jZ6o09e1NAMxjc6SPFepVoviJ53SeTH/klH27ZS8J/9lr2y6izPrX7j0txXHTs8vDsbnDJxbhgdg7V56lVz2O9Omo7m1BXI2TvrACB4qC5jSqQua2eQ1QHWLs+hp/gb+0L6keDxPkylSBAEAQBAEAQBAEAQBAEAQHiPSazq0Hf3PHiAfgvN5HCO1Hs8CV5D0AZIC9qFLlASMKAjt9iZWYWVBkdDvadxC1Gbg7okoqSszQXHs0WVi6tBDD1ODjudyHDiu9SveNonGnSs7vo9ZK8p6CqEGEqixdhA7T5IQtqOy7PiiQOsXX9DS/Az9oX1I8HifJlKkCAIAgCAIAgCAIAgCAIAgPIekpn9CmeFT3tK8/kcI60uTm/SdYiNADK8rW1zvfcuKyaLmlAXSgLKhqSMAaRGYJIMz8kVuw79DHWIMNYDlEuJEb92Sto5F3gkYa05hgHZJO+Pgo9I3KNZVj6RkzrGWmY145q/Tgn1WMyiTAxEExmQIBKyzVy6VAVCpCyuMhzHvWomWddsAilTH9jf2hfSXB5HyZCpAgCAIAgCAIAgCAIAgCAIDzHpCpzZCfsvYfOPiuNdfSdKX3HLSevzb7ivJ0d+yy02oMiQTLg3IaSYE+KRg5FcrFrbwp59YCNSct8Zcc8lfVLA1xMhldp0cDlOu7isuLRborWphzYJIGsgx5qJ2ZWrkYsrdTUf2HHz396up4Jp/JMaDA5suM5QC/WNMt6JuzshZFos1ANLobhbkTOQjWe3NW827EtGxeL0px1ZcZwhgEOmJ0O6M5V9Muya10Y9a+cuo32WmSZjE/AZA1AzK3Ghky6mC4srVMOZw5EPHUzD8yW6nqiAO1VaI3/ANc9f9H1SNtUHq/iXGBtnXrOOq3kPcvoo8ZIqAgCAIAgCAIAgCAIAgCAIDTbYAfwdefseciFzq/YzUPuRxyoYc3vXk6Z6Liq0OEEZSD3gyCsp2NWuYtS7mEzJBmW7wDixEgc10VV24MaEVbdYwgAgu60uI4yYjhJ8E9zv+B69i+2WOpUo4HFuKQZ3ZOn3KQqRjPUuCyi3GxF/K3dUxTOEPGB0lvW9rTULfuW/JnQyZ9zFxMubDsEnCcTcEZMM5Awoq6S/i/9h02yYXYA17XVOo9xdhgAgkgg4p3EBT27ppboujZpvZlXUqGeN2NxOLET1paI3aZIpVOlZBqPbJaVrAaOgpyIgGIGsRx1UlB3+thSX6UbNpyzyK4nQvBzHefALS4Zl7s6xYamKmx3FrT4gL6K4PK+SdUgQBAEAQBAEAQBAEAQBAEB5T0kWzBZMO972t7h1j7lzq/abhycoq1M28z4QvJ0zsTBywbRY+mHRPbplqIPkqm0Rq5ji62bnPGYOR4Lp7nhGdCyStsZwYRUcOtixb+XJT2K97F0u1rl7LC775+7/Hv35zzT2L9o0vJKLuGUvdq084Eeeqe38DR+S5t1094JniU90ietGTRsjG+q0ZaLDqSfLNKK6ILRVtBdhpNaxsxjfmTlmQ0aBdIxppXk23hGW5XtE2NGQ0B5BdvIET3Li7X2N79mM69W9Kym2CSYcdwEadpXaNB6HJnOVRJ2R1fZW0Y7Mzi2WH8py8oXppO8UcZrc266GQgCAIAgCAIAgCAIAgCAIDmnpXtc1aNLc1jqh/McI/aVwrPo6U0cn2grFr2YTBDScu0rVBJxdyVG00X2G/BpUEHiMweY3LM/H/aajVybXp8cFlSN2UOHGSuNtOzR0vfdMyGdJxaRyIWfp/Jdy9j6vBh7z8ktAXZM2pUj1WzI9o6bzopaGWW7LiamUFgMZ5E59iq0/kjuX0mv9p+6OqIgxqjcekFcuNnb7bnEdroH/ckUn0hbLMW3X3SZ6svcNADl4rrT8ecudjEqsUaW1XvVq5Eho+y34nUr1woQgcZVZMnuOmTWZhEwZPYN5VrNKDuYh9ysdo2FDsNQx1S4QdxIBB+C8vj3sd6vJ6heg5BAEAQBAEAQBAEAQBAEAQHH/SbWi3kOkA0qeGRAI60wd8E7l5a3J2p8Hg73u41CHNOYEYStUqqirMk4N7o0Nag5hhwI5r1xkpcHBq3JYyoQZaSDxCPDKngzqV8Vh9Ye+Cufpg+jXskTtv2txHgo6EGX2yMintDVjRnOCp8aBfcyjr7rH2gOQC0vHgjLqyIX2+qdajvGPcuipwXRlzlksxE6nxK6JGbklCzueeq0nkJUckt2xybuwbPuOdU4BwGZ/wBLzVPKivtOsaLfJ0XZjY4loLmmnS1z9d/yHaVwUJVHqkbuoKyOhWeg1jQ1gAa0QANwXpSSVkc27kipAgCAIAgCAIAgCAIAgCAIDFvG76VdhZWY17TucJ7xwPaFGk+Sp2PBXt6Msy6yVoH3VUEjueMx3grjKhg6Krk8pbtkLayQ6zucOLIeD3DPyXL1yRvVFnnrXckEipQqMPaxzfgtqdRGdEWYDrlbwqDu/wBLaqzwZ9cclW7PzoX/AKZWvdLBPWsmfZNjqr/VZWdypn3q+2eCaI5NzZfRxaT9TV/MWN+Ka6j6Q0QybWh6L6++mz81T5BS9V9i0DZ2X0bVRuoN7es74LLhN8yLeK6N7Y9gwI6StI+zTYG+ZJ9yz6F2y+w9Hd1x0KOdOmJ+0es7xK6xpxXCMuTZsVsyEAQBAEAQBAE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28295" b="23247"/>
          <a:stretch/>
        </p:blipFill>
        <p:spPr>
          <a:xfrm>
            <a:off x="4847854" y="160338"/>
            <a:ext cx="3587851" cy="2880320"/>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160338"/>
            <a:ext cx="3923928" cy="2942946"/>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9" y="3155816"/>
            <a:ext cx="3923928" cy="2577440"/>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327904" y="2582781"/>
            <a:ext cx="2627749" cy="3587850"/>
          </a:xfrm>
          <a:prstGeom prst="rect">
            <a:avLst/>
          </a:prstGeom>
        </p:spPr>
      </p:pic>
      <p:grpSp>
        <p:nvGrpSpPr>
          <p:cNvPr id="10" name="8 Grupo"/>
          <p:cNvGrpSpPr/>
          <p:nvPr/>
        </p:nvGrpSpPr>
        <p:grpSpPr>
          <a:xfrm>
            <a:off x="0" y="6442181"/>
            <a:ext cx="9144000" cy="288032"/>
            <a:chOff x="0" y="6569968"/>
            <a:chExt cx="9144000" cy="288032"/>
          </a:xfrm>
        </p:grpSpPr>
        <p:sp>
          <p:nvSpPr>
            <p:cNvPr id="11"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12"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17</a:t>
              </a:r>
              <a:endParaRPr lang="es-PE" sz="1200" dirty="0"/>
            </a:p>
          </p:txBody>
        </p:sp>
      </p:grpSp>
    </p:spTree>
    <p:extLst>
      <p:ext uri="{BB962C8B-B14F-4D97-AF65-F5344CB8AC3E}">
        <p14:creationId xmlns:p14="http://schemas.microsoft.com/office/powerpoint/2010/main" val="236676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hQSERQUExQVFRUVFxQXFBgYGBQUFxccFxgYFRcYFhYXHCYeGBojHBQUHy8gJCcpLCwsFR4xNTAqNSYrLCkBCQoKDgwOGg8PGiwfHx8sLCksLCktKSksKSksLCwsLCwsLCksLCksKSwtNSwsLCkpKSwpLCwtLCw1LCwsNCwsKf/AABEIALsBDgMBIgACEQEDEQH/xAAbAAABBQEBAAAAAAAAAAAAAAAAAgMEBQYBB//EAEsQAAIBAgMDBwULCgUEAwAAAAECAAMRBBIhBQYxEyJBUWFxkQcygaGxFCMkQlJykrLB0dIWF0NTYnOCouHwMzSTwvFEVGOjFVWD/8QAGQEBAAMBAQAAAAAAAAAAAAAAAAECAwQF/8QALBEAAgIBAwMCBgEFAAAAAAAAAAECEQMSITETQVEiMgRCYZHh8BRScYHB0f/aAAwDAQACEQMRAD8A9xhCEAIQhACEIQAhCEAIQhACQ9r1XWhUakAXVGKAi4JAuNOmTJwwuSGef7u+UJ6lUDEFFRgbMFK2OlsxLHTjN8jgi4NweBGomJ2/5OwzGphmCkm5pt5t+tSPN7uHdM7SxWLwLhTnp9QPORu74p9E7Xihl3xun4OVZJ49pqz0fbm36WFQNVa2a4Qa84gXtfgOHEyv3W3zpYxQPMq5SzU75soDZb5rW6Rp2w2XjKW0sOy1kBKkB16L8QyniL29RkbFNh9lqBRpLnqHUXI0UWvc3Nr207TOHp5OppR6Sy/Dfx22nq7PsRMfvDiaNZkLA5W+SouOI4dYImxweJFRFdeDAEemYjeXNVw9LF5MmbmsAb80k5G4f3mEleT/AG1mD0GOou6dx84eJv8AxGduTGnj1Jbrk83HNqelvngv958c9HDVKlPzxbLpm4kDh08Z5vW37x44H/0j7p6RvLtY4bDVKyqGKW0NwDdgOjvnntfyxVV/QUvpNGCLcb0plsrp+6ilxvlJ2mvmn/0Kf9s9J8nG2K+KwS1cRrUL1AeaE0VrDmgCef1PLtXBsMPR+k89G3E3kbH4Ra7qqEs62Ukjmm3EyuZbe2i+N/WzRQhCcpsEIQgBCEIAQhCAEIQgBCEIAQhCAEIQgBCEIAQhCAEIQgBKHfjar4bAV61I5XQKVNgbXdV4HTgTL6Rto7Pp16T0qqh6bgq6ngQZKdO2Q+DzHdvytkIwxQeqxbmlAigC3Ai41ju8vlAo4ugaa0nVrqVZslhY68DfhcTS0/JZs4cKB/1Kv4o8PJxgB+h/nqfinYsuBS1U7OdwyNVZTeSytcYjs5L2PM5vFt8YjEs+ppghVA45FPR2nU+kT0/A7t0KNN6VOmESpfPYtdri2rXvwkAeT/A/qB9J/wAURzwWRzd7kPFLQoozeP8AKHQqUWomg+Vky+cumlhbTo08JjtmbbbD1qdUalGBI6xwYekXnqp8n+B/UD6VT8USfJ3gf1A+lU/FLxz4YppJ7kSxZJNNvgZ3+xatsqrUU3Vlpsp6wzKQfAzy/dTfjDYRKi4jDcuWYFTlpNYWAtz+3WezVN2qBw3uUpeha2TM3C+a173tftlN+anZv/bD6dX8UwhlioOD8msoNysxv51dnf8A138mGnoO5W2qWKwq1aFLkULOAlkWxBsTZNNZA/NRs3/th9Or+KX+xdiUcJSFKgmSmCSFux1Y3OrEmZzcGvTZeKle5PhCEyLhCEIAQhCAEIQgBCEIAQhCAEIQgBCEIAQhCAEIQgBCEIAQhCAE5OzE71+UOlhaxoZ8rqAzk02cc7UDQ8be2Sot8ENpcm1hPNaXlVRv09Md9OovtvHz5TEH/UUD6DJcJL5X9hafc9DhMDR8pAYXFbDW7WsfAkGH5w83m1qBv1FP9zym/hk7eTfXhMKN9nXzqtI2HC9Px0aPLvyfl0PpL+ORf0ZNfU2l4XmJ/L0frcP9JfxzlLf/AJ3OegV7HW9uzncZZJvsRt5NvedkLZm1qWIQPSdXXgbEGxtcqbcDrJsAIQhACEIQAhCEAIQhACEIQAhCEAITl528AIQhACEIQAhCcvAOwhCAJqPYEngBc+ieWbT3Rw+JrvWqcoTUJY8+w14dHVp6Jv8AefFZMO/7WVfpGx9V5maHCVc5RfpdE6U+SmXcHB2/wif43++d/N/gj+iI/jf75f044ZHWyf1MnRHwZSv5NsG3AVF7nJ+sDOJ5NMH0iqf/ANPuEe2hjKiVqlSjiKbBdKlCq1spUXOQ9B04d8aG8Y5JcQS96p5NaOcKikGzOr2uON79onSus1akZXDuhlvJfheur3Z1+1Zz812GvfPWA6rp7ct5J3Z2s3K1MPUq8qRdqVS+bMOJF+vp8ZT4baLuCy1a/EjXE0EOnYVE0Uc9tairlCuC0HkwwnXW+mPwzv5ssN0NV+kv4ZrMObop6wOkHo6xxi7Tm/kZV8xr04+DObB2S2za3KUajPSewrUmA1HQ6EfHX1i4vwnp6NcA9B4TB4/zW7j/AFmz2SfeKV/1afVEr1HN3IaVHglwhCSAhGcTiQilj/z2ShXGVqrHIT3A2AlXKiaNJCUQwOI+V/MY1iademLljbsa8jV9BRooSr2TtTlOa3nD1iWl5ZOyAhCEkBM5vRvC1DRNLDMxtc9gAmjmF2/WD1TppnA9CcfqyUrZDG/yoxdrgAE8A2UH0gA2PZHqe8eKNtPq29kywr1RRWuKpDVA1qZtbnsEplRx5twSdb31ncdi61Ko1NKjvkem12sWIFNqlRL24EKD2XndH4Ny2TRk8qRrU29iSLnm+B+ycqbcxI6fZ90y+Hxb1Xa1aooC4mopUj4tQKl7jVQAdIujtmq9Co+Yhs+EAtplzimXA78x8Yfwcltf6x1UaJ9s4rrHj/SJXbOKsTnUW69fsmcrV6nuZq4rsrMtbmEi2jHKKY+KVA9OsYqY6pnyZsRl5WiMpKrWs9NybHhlLAWuegwvg3K9yHlNNU25i/i1FuP2evttI1fejGILswt0mym3gJBfDtyuGHKYhVqZwytU1uq5he3cb9d4xsctURw/LtflVZmZTSurldFBuDp1dEo/hqhqsnXvVHoO7O8IxSG4s62zW4G/AjwOkup5j5PcUaeICk6OGT+JdbeIPjPTZxs2M/vm55KmOg1AD9FjKGk1gP79Eu9+WtSp/vV9SsZRYfWYT9xouCYIu8p13kpZqi84cmrMWtzWCGzZD02JA74qjvEpCFqbozVhRKtYFWIzAnstbxlulPwV1xKLbO7FJqtR2d2qOxKpTUWF+AYnu1iqu57NhqAIOemWDAEA5GbNp0XH98JZ4jeRaZJSi7a1S5Ui4Wk+RnPZ0ydV22uWoQuYIaIGtswrZSD2WzDvnX1cySMdENyg3d3bQYo1FLGnSPMzWuzcATbo4nwkOhugCDyiVb3Pmmla3p1mjO8IR6iikRTXlsjggB2pDM4t0dOsZG3lyMzYZldWpDk9CzCrfKVPTwOk0WTNd/2I046L/CJlpoNdFUa2voLa2i2MoW3qy5A2HrjMNBlF+JFu8Wv3SThNvLVdkVKl1zcRZTlOU2M5Hiny0aqceBePOhHWJtdlD3il+7T6omJx3Dvm22SfeKXzE+qJnDkvLgb23tqnhaD1qpsiC56yeAVR0knSeZ1/LYHJC0nResFXP9JuN6a4YrSIBFsxBAI6hofTKmlSUcAvoAE2WSEdpK/8mbi3wzKVfKojeeKx714eucpeVSivBqi9mUD7Zssg6h4CV9TEYdqposKZqKAcrKt7HgVuNfRGrHLiL+5PqXcpE8q1E8a1Qd6t9k43lRoHQ13P8LS4rYvDIlRmVAtNstQ8lopNuPN4dvCcxiYWmgZ6dPI9rWpB73Fx5q8LRWN/K/v+BbXdFInlEwoItUIIOhysJY4bywUlOtQsO1D7RJuzKWFqg8nSSy2vejk4/OUX9EmHZNH9VT+gn3SbxRdaX9yPU+6LndffbD44MKLHOliyMLEA9I6x2y/E86q7PpUai16SLTqUz5yALcfGVgNGUjoM9DpPcA9YB8ZDcW/STTXJ2o9gT1Anwnn63aqL66O3iw/F6ptds1ctCoey3jp9sx+AW9V/2VRfG7H7IRA1Q3WohSpzkFcq3ZjkXNmy0/kC4B9A6o9T2FTUg85mDOxZmLMxdchLnp5ukuRT0iVoTZ5snkroj4M+u6NEKFHKBQrJYOwDKzZirW4gkyQ27tNnzWYaoSgYimxSwQsnAkWHgJbtSPQRw6ReNVQ44sPCw8b28Y6+R/Mxoj4Klt1qLFr5yDnAXMcqcp55QfFJ18THsTu5TdsxDhrJzlYqfe75TpwIzHXqMmAueDr6Bceox+nTNhmtfsjr5FvbGheCsGyEHJ3Z25NiyFmLG5BUgnpFidI1S2GlNi6PUF2ZyvKHJdrk3T0mWxpxPJ30kdWfnkaUZRTyWJcjijrWHcbE+xp6rTe4BHAi49M842phLVVb5Ssvgbi/oZptN2cTnwyX4qMp/h09lpkyyKvfs82iOt2PgtvtlHRqWB7AT4S632bn0F/eH6v9ZTMpKEdJUj1Gc795r8pTDBA4TDub5iKSdlqtVXa469Iztse/Ofk4jlP9OhTb7ZHw20w1FGBY08MmFNQC9gwqc/TpIUeuTqdLliGsbVxjnW4I5pRKdMnquFuB2zujcd2czp8Bs5LlyeBoYs/Srv8AYJzDD4PU+ds8fy0fvkTCYp1poop1GethSi2U2DPVcnMfi8bywq0ylU4bKxL1MKyEC65KSoHJPZyfrl3z+9iOw/TwivgXcjVRi2U9RZqgJ7dJXvj86mqEYGm2CQUzo7ZSzX7jewjlRzkegA4NEYxn0NiHDcnw43z+qP7XrCm2dr2VcExsLmyu17dsR228ky3LB8WajYNyjUyatS6t5w5jjXTsje7+1AWehle6vXOYjmH3wmwbr19UXU2gtc4WombKa7LqLHSm4+6J2NtmmHqYfN75y1c5bG1ixbjw4XmLT0tV+Nyye/JKx40mx2E18NS+YJkcfwms2Afg1L5onLDk2lwZrbNW+Lqa+blXuIF/tnEMZ2q/wutp8ZfqrrONi0p5Q7Kpc5UBNsx6h1mV3bJ4RMvMTvNVxDtXX3OlSkmiVGWzUxYHmtcE6njrNT/8vR545Qe9lVf9kscoHjpImOxWG5QCtUuSxRVObKCpAItw4kanrnRhbhK6szmlJVZmcZUxJNBQnKKMMMobUMGX3xiCRqOHZa8bRqxwNEWJC18tLUrnXL5pII5t9OM2mNqUHTKxAHvq3tawpf4gB6AB4yI+18KaVMFgqElVDITYrYEMCOb5w1PXOqOd0vR3MXjV8je6CVByvKUxT821mZr8b8Wa3qmjMpaW18NRZ1NRFZdHGXLbW3QNdSJJp7coMVC1UJbzRfU8eHgfCcuVSlJyo1g1FVYnah5jdxm6wvmL81fYJg8e3Nv1jSbzCnmL81fYJlDlmkiBt9vewOtvZr90oNh0QeVbheq1u5QE9oMtN461ivYCf79AkDYC2oU+0FvpEt9s2KFlkv8AbBljoWKCwQQMdUKgBQC7sEQHhc6lmt0KASe63TGxsdb3f3xvlPqPQvmqO6ObS5pp1NSKTEsBqcrKVYgdJGh7gZWY/Zeuenkam9soFE1baecW5UXBg6ccU0t6E7K2WtTDUy6hnswLqMrXDEXDLYg6eqS8OzI/JuSwILU2PHm+cj9ZAIIPSL9UhYXZ5NlCoB+4sB2m1U2BloMMvKU0QWFPMWtwBYWC95uTbsk0WyxVve/9D+Ts+yItJRXSMuJByFTtmjdAfksp9diPXLbdh7GoncwHVfQ9/AayPtDD5qVQfst7L/ZGdiYn35D8sEd+YBh64A1vu3v9DsVz6xIFQnKSgubaDtkjfcn3VR6uTb62kaw50nLL3Gy4K+glezWRFFydAvOve5Ivx4S2wAfL75bN2Wt/xFqI6qyzlZVKhd5285CQSKvGMVTdlsj5DfjlD+ixI/sR2dkp1uGjI4/aNZGUVHClTnAtRW/FdRyouuvDsEtdm8qxzutNR+7Cubi4KsrsLay3dQeIB7wIhtJtLKnGkjNQp8kLG8Jq92zfC0vm/aZlMYdJqd2D8Fpdx+sZlDkvLgyO0Wviq5/bI8ABIVbCCtWdW+JRpkG1yOeXNr8P8MayY7XrVj/5agPjK3F06nunIqvasKV3XzUWmzFwx6CbjTpvLYn6mRNbIr8fTJo0wNC9Gmxt0k1jUv43jo56Yh+hqNdh/FWFvqiStnYGq/JmpSZMjUadjbVaQqFnH7JZltGcFsfEKi0uS0emKdRyy2QCsXJI4sStrW652qSqr3MKObQ/wl7Xxt/S6KfbJe8arRqOcrNy9OuD0qpbk0DH5KAAXMK2yazmonJ2CDEGm1xaoarh1A6rAWPbHfcdapytRqbKatPE8wkErmCKiHtOUmRa5v8AWTuJwtbTFUjTY25c8oVBQ80aBuudwWIppiKammSXo4fIQgIQ2a5J+Lfr6Y9gxVHLU2oVArCqwqG2XVBYW676XicPinpVKXvNVxUoUELKLqhBPnHq1kSe7/6F2Je0xzTNxs9r0qZ/YX2CYnaXmza7MPvNP5i+wTjhyzeXBmd56n+MepWHgsnYCllp0wLWCIPBQJHxVK5dXFzzs3UQejwMVhsKKa5VZwBwBYmw6hfomxQsiLzpXTSQ7n5R8ZwnrJ8T67QCTkMiHYy87KTTzXzBbFDfjemwK69NrXivpeuKC9/jBaMnHgYw+wwnByOAORaVIkDoJRQbSdTwwUWUAAdXbxPaT1mMN3nxnb/tHxixKcpcjzCN5Y3yo+UfGJNQdZ0goP2FuodJ7OmZXZtbnU3BJClbHsB9lpeYllZSrEkMCCCdDfotINZkpqNAFWwAGvYALeyGQI32b4VTH/j/ANxjGFaL3zPwtOykv1mjWGM5Je46FwWCxQMbRo7JIIrbUUMy63UMT5vxQCdL36fVHKW0EcXU34CwBuCRexHoMTU2apLE5ucCCL6cMugtpa58TOUNmKtwC2t73a51BW/8x/sTWoUU3Cltamy5rlRcg5rCxAub2Mlq4IBGoOo7ZXvsVStszXGqkkaEKVHAcLE+Mn0aeVVX5IA6r2Fr+qRJR7EqxRjT/wDEeIjNQzMkhY7hNPuofgtP+L6xmXxx0mp3WHwWn/F9Yy0OSJcGNwlW9Sqeg1Kn1iI5U2cWa/KMF05o4cO+RMB5z/Pc+LGXKSkW09izVjeBwXJ35zNfr6O6ThELFCW5Aq8Jy8LwQVG1dh57tTvmN7rmIDXOupOmnRG9l7HdLZ3ZQvmorsAALWuQ1ittMtpdmIqGadWWnSU0K7IG0BzTNnsc3oUvmJ7BMZj/ADTNhsM/BqPzF9krj5LS4Kzb4K1AflD1jT2WkJcTLfeajejmHFCD6OB9t/RMvRxWk1KFpy0Xy8ruXji4iLBPOJt/d4e6OyQhX65z3RFglmv3xLVpEavG3xMWCYa5740+JkKpif6Rg14sEytXBPC/CPbEw3LYhRwWlz3t0nhTU+tvQJWJiwtydMov36dU1+6uCKUA7efVOdvT5o9C2kgzO+Avje6mntaM4Yx7en/Ov2Kg9V/tkfCtracj9xt2LFYV0LIyhipYEZha4v0jtnCZ2+suttypU7O2CKC1SKlRgwZSrEEHt+d4QNLrHqI4i3X1aS1NIZcttDfTvgMBT+QB4zfq27ZTSVp1GoNgAALMuoJ6AeFydO2T9mLYN3jr6ui/d6+2L9xJwy9N+nx9Udo0Qt7Dv4/30ysp2tiUqHY3VMc4xt5iXK7H+bNZuv8A5Sl3H6xmRxp0tNZuyfgdM/st7TLQ5IlwYXZ5875ze0y7omUWzeF+0y6ocJkizJQEr6+zmZnIsMwIGp7LdGh0Ot+qTSxsbEA20vqL9Eq8Jh66Coatc1B0WTKym480jo6LTeC72UZKGCcpldrnTW5+Vfj6BGxhKq1UsTkOQMATYZUAJbTUGNDEuCCWa1+3X1dvqEUMQ9xz2HWNLC56Lia0ymxcWiKg0i43U4TmNCBtDzTNhsIfBqPzF9kxm0jzTNrsP/L0fmL7JfHyRLglYiiHRlPBgQfSLTzsgKLfHBKt3qbcPRPRzKHae6i1XLK5TMbsLZgTwuNdOE1KGVTER5awlt+Qpv8A438g++OJuRb9Mfoj75AKkVZ01pcjc636X+UffLTA7FRKaqwVyL3YqLnW8UDG1GJ7Iy7TXbS3ZSplyEU7X4KNbyubcck35c/QH3xQMvU75yxmmbcMn9OfoD740/k9Y/8AUn/TH4oBU7GwPuiutM+aLvU6LqDw9JIHdeekgWlNu3u0uEDc81HcjO5AGi+aoA4AXPjLkyQef7zm2LqnsT6gjOzl6Z3eZr4uoOOoPgqgRCV1QAE2J1HHunK/cbdiVUw6sdQIiphQBzVW/be3qjX/AMgnyh64PtBPljTtl1ZVoaxOFIHmUzfXg97np/vqkfC4krccmoKtbzaluyNGmNSaia3tZqoF73+V38OuM5jnJ5ZQWAtz6q/7u6bporRcUFz3si6dZqL0nrElU8PrYooA4WZjr6ZRU6jAH31f9Wr9plngNqKUGZ0uLAkNcH0nW8rL6BE73Kvb6GcfbHmMY91pbz18V++N08SDpnU91vvmW5cj7R4eM1W7rfAEP7Df7plMbUuABrf2CajYWmzk/dP/ALpMOSJcGJweiiXFOoFUXIF/RKjDDVR1W9kuM2kziWYDFL8oeIiXr07EFlsTqCR39c63Dq7rXlfiKy+byj34G6n8Pd2TWO5RliEokaZPGdCUr8Vv87+spcPjmAsaguLr8bXq+Jr/AElnh6isABU51uAUH2r900aruQWAxC/KHiJ1jcdcZ5MdIB9A1igQBYWHdpMXRcr9pcD6Zt9hf5aj+7X2TD7VHNJ7DNvsI/BqP7tPYJbHyVlwT4QhNigQhCAEIQgBCEIAQhCAE4Z2cIgHme2X+H17n4wt6Apt36xwVfGQ/KTunixiDicLdkdV5VRqQy6ZgtuBAGo6bzBNtrGr+kI6LWQn2Siw6t0y3UrsejcvfS/Dj/SN+6r3HVPNk23jCbB28F+6P+78dwDHwSS8LXdEdRG6qYux42HT2dsXTxI4j0Tz2tiMdfKS/QdMg+ydqYnGgcXBHXyUjovyieovB6GMaoOtuo26ImpixTJJGlhYC0839340ak1Ooc1SPZaFba+Ma2ZmHG1kQHTuEdF+UOpHwerYXGJUW6217BeLekLaAA9dheeT4HeDGUfN519ecl/ZLT8vsYBrSW4/8TffLLBJ919yOojeVXUEWBFgQb9J0mt2dzNmi/RRY+omeN4LefaWMqCnSphmJH6EgC/SzHzRrxM9so7LdcFyJYPUFIpmtlBYqejoFzDwuHLQ1qRgtmXK5uk8PTJWZ/lLfua3tmMw2+nJApUoVFZSVK9KkGxAv0d8XU8oVO496qekrr3zNYZ+CznHya81XtxTwb75EZBqMtO546Nr6+uZf8vkvc06nisYrb9qbWRweslRbukqE12I1x8msTCDXSnY9jg+oxw0StmAQWvwz6d2syB3+Ufo2+kvjO0fKAmuZKhv1FD6eMnRk8DVDyehUcRUOvMt/F65zO975U7dT6tJ5zh9/QlQNlqBTodVOnRpNBT8omEZdTUB6eYPvkdKfgnVHyX2LYsBcWBDHvsNJvdiD4NR/dp9UTx3E79YVjZBXZm0ACKb30AAzdJ6J7NswEUaYKlTkS6m1wbDQ26RLLHKHuVEOSfBJhCEsVCEIQAhCEAIQhACEIQAhCEA4RGa+Bpv56I3zlVvaI/CAVzbu4Y/oKX0F+6NNurhT/09L6IltCRQKg7p4T9RT8Ij8jsJ+oUd1x9suoRQsofyHwf6kfSf74oblYS1uRHi33y8hFE2Z9twsEf0A8X++cG4GB/7dfSzn7ZoYRRBHwWz6dFAlNFRRwCgAeqP2nYSQVW1N2MNiTmrUlZvlahvpCxMpKvkqwLG+Rx06OftmwhAMg3kwwnRyg/iX8M43kwwpN71L/wfhmwhIoGLqeSzDn49T+Q+q0Z/NLhr+e30aY+ybqEAwT+R7Cn4zj0J90QfI1hflv8ARpfhnoEJK2BmdgeTzBYQh6dJWqDhUcBmHzdLL6BNKBOwjkH/2Q=="/>
          <p:cNvSpPr>
            <a:spLocks noChangeAspect="1" noChangeArrowheads="1"/>
          </p:cNvSpPr>
          <p:nvPr/>
        </p:nvSpPr>
        <p:spPr bwMode="auto">
          <a:xfrm>
            <a:off x="155575" y="-1104900"/>
            <a:ext cx="3333750" cy="2305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5" name="AutoShape 2" descr="data:image/jpeg;base64,/9j/4AAQSkZJRgABAQAAAQABAAD/2wCEAAkGBxMTEhUUERQVFhUXFxcVFxQUGBgXGBoXFhQWFxUWHBgaHCggGBwlHBQUITEhJSkrLi4uFx8zODMsNygtLisBCgoKDg0OGxAQGywkHyQsLCwsLCwsLCwsLCwsLCwsLCwsLCwsLCwsLCwsLCwsLCwsLCwsLCwsLCwsLCwsLCwsLP/AABEIAKAA1QMBEQACEQEDEQH/xAAbAAEAAQUBAAAAAAAAAAAAAAAAAwECBAUHBv/EAEAQAAEDAQUEBgYIBgIDAAAAAAEAAhEDBAUSITEGQVFxEyJhgZGhBzJCscHRM0NSU3KCkrIUFSNiouEW8DTC8f/EABkBAQEBAQEBAAAAAAAAAAAAAAABAgMEBf/EACsRAAIBAwQCAQMEAwEAAAAAAAABAgMRURIhMUEEExQiMmFCUnGhkbHRgf/aAAwDAQACEQMRAD8A7igCAIAgCA120L3Ns1UsJa4NkOGRGYWKl9LsahbUrnPBetp+/q/qXi11Mnp0xwU/nVqH19TvKa55GiOCj9oLWPrn+XyV9lQaIFae0Vr+9f5fJPZUyXRA2FK/bQRPSu8lNdTI0QwVffVc6VX+QUdSpkuiGALztH3z/FNdTI0QwUq3laNRVqeOSa55Y0Rwa68LztOra1UcnFHOeRpjgxBfdq31qvPEU1zyNEcGUb3tEfTVP1lNc8k0xwUbfNpH1z+96uqef7GmOCc3rXOlZ/6ypqnkaY4LH3nX+/qfrKap5GmODIuO8KzrTSDqz3DG0EY3EHPfmt03LUrsxNR0vY6WF7jzFUAQBAEAQBAEAQBAEBr9oP8Axqv4D5LFX7Gah9yOaUqgIXzj2lzxKgIcIQpbUoCJA+cJcF1lPDRW5DJZmYCyaM5jYVISsPFQGBeFmgGNNUuLGmpCZCFJKdobpEdqELazN6AtZUIOSAyYlQGwuBo/iaMfbb712pfejnP7WdSX0TxhAEAQBAEAQBAEAQBAQW+nipvbxY4eLSsyV0yx5OQssbhBae5fMPcZbGneIKtgXuoyoCtOjkqUi/hXjQBQGZZsiARBI81NslMrDmmwKgK3RNypG4iQVNhuaOpd7pcGwBOp7UKV/kb95BTYF7blI9rzTYhKLmkZOCbDcnpXTHteSuw3Mi5Lsi0UnEnJ4I7iulK2tHOp9rOjBfRPGVQBAEAQBAEAQBAEAQBAc1veiadoqM3YpHJ2YXzKkdMmj3Qd4pmNUaSMvBczZaytnmgJ21m7yBzMIk2LotqWpjc3PaB2uEKqEntYmpLsxql8Wac6rO4rovHqv9LMurDJeNoLP96PNa+LVwZ90Mlf+RWb7weBV+LUwPdDIbtHZj7f+JV+LVwT3wyTuvWzuYT0rBHExBXJ+PUT4NqrDJPZ7zpVDDKjD2AhJUpx5QU4vhi122nT9Z7BzcFFCUuEyuUVyzXnaWzN+sn8IJXZeJVfRzdaGSX/AJNZ/tOH5Sr8SoT3xNzsVedO0Wh3R4jgZMkQJcYHfqt0vHlCScjE6qlGyPcr1HAIAgCAIAgCAIAgCAIAgOV+mqwT0NUcCD3HX/JZg9NX+V/o01eH8HMrNaXtzD3N5EhelxT5RzTa4Jq1uqu1qPPesqlBdI05vJhWim7WZO8Eyt8cGSlOoHAZDJLkMymhSRAXKgvYgK1HDXf/ANzQEVJwLtJKELarOsTGaAta6EBnY8QHDfKgOleh2gOir1Bo54aPyjPzK4Td5fwbXB0RQBAEAQBAEAQBAEAQBAEB5T0lWQPsT3fYM58D1T71yqrZPG50p82ycKu67LQ8EdGZGmmfKdV3fkU1yzCpTfRsBcdp30nZck+TS/cPTPBX+SWgn6J3gFfkUv3D1TwYVW5K7X5UnwdZGXijr012FTngz7Ls/aDq1rfxOC5vy6a4NqhNm0p7J1j7dPxKz82GGX48sko2Qq/eM8Cp86GGX48skjNj376ze5p+anzV+0fGeSCvsdWJyewjtBCq82PaYfjvpk1LZCqB6zPNX5sMMnx5ZLf+H1TrUY3uJ+Sy/Ojhl+NLJPS2LYPXqPdyAb81zfnSfCNLxl2yl43JZg3A3HzDlz+ZVua9EDpewV3ChYqTR7Uvz16xy8oXoo3cdT5e5wqbOy6PRLqYCAIAgCAIAgCAIAgCAICG2WZtRjqbxLXtLXDiCIKjV1YJ2dziNWyGk9wYZDHFuevVMfBfMe2x7+VcmG0Di/omUsbwAXCY+C706EXDXKVkcpVWnZK5m3Ze/SF7XMLHsBJaeA7YUqUNNmndMsKuq+25hP2nxt6tB7t0AyOWi6vw1F7yRleRdbIpbb76Oix/RkVH6U3buM7zuXOn4+qbV9l2alVtFbbsWC/qzHtZaWBofoQIidD2iV0fj05Rbpvgwqs00pLk9TUqQ0k7gSeQC8aV3Y9DdjzNktVstAfUpODWtMBmWe+O08175Qo0rRkrs8ylUnumZd43laKdnp1HNDKhdheCAREZEcJhc6VGnOo4rdG5znGF+ySwWq0mpT6SrQwu9kEYjIygDfopUjTUXpi7iDndXaNbYr7rNtDm1n4mB5pkQAASThPuXWfjwdNaFva//TnGpJT34MK5rQ5tqaXuc4vNVuZJgCf9LVeMfS0lxYlNv2f5PQ0rAymAJkEnzK+ZJ6nc9aVjq9nYA1oGgAA7gvrRVkeB8kipAgCAIAgCAIAgCAIAgCAogOLW4xWqA6Go/wDccl86ot2e2D2NFTrijb3S4N6SkMLjpOa7JOVFW6Zzvao/yjY3NeVQ13Un1ukbgfJGhOHcV0qwjoUlGzujEJS1NN32MW5Q7C7DaugE6cctde5dq7V1eGoxSvb7rGTtJT6tmqY+kDcjUHtEOBPuPgufjq+uNrPBur+l8kO0NpZUdRbScHHFu/uiBzU8aEqak5ItaSk1Y3tOz2l1RwdUb0JxNw78JaQN3FcNdJRVludNM77vY01ltDKVOrZrSHtBcCHM1kRx3GBmvZKEpyVSnb/04KSinCRZZutYq4BJwVGPE5mCYVkrVovKZFvTkXXdaqLMDmWR76ogl+cYuIyKzUhOV05pLBYSiuI7mVeNjca1phhipSD2mMsYDSG85lcoVVGnDfdP+jbg3KW3KMO57srNfZnOY4dSoXGPVc8kgO7dFmtVjKM7PtWLTg043WT1dieC5rXD2mjP8QXhXJ6HwdQC+sfPKqgIAgCAIAgCAIAgCAIAgCA4ztKwi0VgN1R2XfK+fV2meuH2nn7wbRqACq0yNDv5CFqnKcX9LE1F8k12fwtM4mkh2Eiesecrc5VZKzJFU47o2FFtkJhzMvtAnMnQarWutbkzpp4NoKlmFPoQ2WYoLddTMz37li1Vy133NXhbSY1Cy2alNSmw9WJcc4xGAASlSVWdoyZYqC3SMuy3kCDDXGBK5+nLN+wlqWpxM9GHNDQ4hwzkzkO0cEUUla+5G3fgtN51M4oRJAnu18U0Q7kLvBZSttdzgHMAbOZ0MYczrxUlGFtmVOV90WvbVcASYIc7IHItg4Z74UvBPYfU0ULqzW5vaHQcoy7E1U0+BaRmWe1NcWy3MFsndIIXPvY0dPavqo+eXKgIAgCAIAgCAIAgCAIAgCA5RtpSw2yr24XeLR8ivDXX1nqpP6TQ1KIdqJXBHUiZQw6tDm+f+1vU2TSZ1nwHQCDuICl2XY2FOqW9vBTctjIFsa4Q5uXBS4LumyUKa+5b1NdrnYcJa8tgGdN63UhoZiEtSNiuZ0GJUhDWqxooBSs4Ob5J1/8AqWIUtVYAQ3cqDqlndLWniAfJfVR89kioCAIAgCAIAgCAIAgCAIAgOa+kVkWpp40m+TnBePyPuPRS4PLlec7INeoUrhjNqoMyjUxcwoU87eFK3ioRTeXN1DhhGXA9q9MXSa3OEvYnsQtsl5H2nD8zR7lddBE01WWULhtbZAqBgJk/1CM+OSrq08f0RU6i7Lxs7WcYdaGSd2Nzj4Snviv0j1SfZ6i6bI2hTFMHPVzt7nHevNUm5u7O8Y6VYzadOTyWEaK2mvuCpDCecigZ1u7nTSpn+xv7Qvpx4R4XyZK0QIAgCAIAgCAIAgCAIAgCA556S6f9ak7caZHg6fivL5HKO9HhnjnOXlO5a1GUkBUKSMOcoC6swPaWmYIjIwR2gjeqnZ3I1dWPL2jZ6o09e1NAMxjc6SPFepVoviJ53SeTH/klH27ZS8J/9lr2y6izPrX7j0txXHTs8vDsbnDJxbhgdg7V56lVz2O9Omo7m1BXI2TvrACB4qC5jSqQua2eQ1QHWLs+hp/gb+0L6keDxPkylSBAEAQBAEAQBAEAQBAEAQHiPSazq0Hf3PHiAfgvN5HCO1Hs8CV5D0AZIC9qFLlASMKAjt9iZWYWVBkdDvadxC1Gbg7okoqSszQXHs0WVi6tBDD1ODjudyHDiu9SveNonGnSs7vo9ZK8p6CqEGEqixdhA7T5IQtqOy7PiiQOsXX9DS/Az9oX1I8HifJlKkCAIAgCAIAgCAIAgCAIAgPIekpn9CmeFT3tK8/kcI60uTm/SdYiNADK8rW1zvfcuKyaLmlAXSgLKhqSMAaRGYJIMz8kVuw79DHWIMNYDlEuJEb92Sto5F3gkYa05hgHZJO+Pgo9I3KNZVj6RkzrGWmY145q/Tgn1WMyiTAxEExmQIBKyzVy6VAVCpCyuMhzHvWomWddsAilTH9jf2hfSXB5HyZCpAgCAIAgCAIAgCAIAgCAIDzHpCpzZCfsvYfOPiuNdfSdKX3HLSevzb7ivJ0d+yy02oMiQTLg3IaSYE+KRg5FcrFrbwp59YCNSct8Zcc8lfVLA1xMhldp0cDlOu7isuLRborWphzYJIGsgx5qJ2ZWrkYsrdTUf2HHz396up4Jp/JMaDA5suM5QC/WNMt6JuzshZFos1ANLobhbkTOQjWe3NW827EtGxeL0px1ZcZwhgEOmJ0O6M5V9Muya10Y9a+cuo32WmSZjE/AZA1AzK3Ghky6mC4srVMOZw5EPHUzD8yW6nqiAO1VaI3/ANc9f9H1SNtUHq/iXGBtnXrOOq3kPcvoo8ZIqAgCAIAgCAIAgCAIAgCAIDTbYAfwdefseciFzq/YzUPuRxyoYc3vXk6Z6Liq0OEEZSD3gyCsp2NWuYtS7mEzJBmW7wDixEgc10VV24MaEVbdYwgAgu60uI4yYjhJ8E9zv+B69i+2WOpUo4HFuKQZ3ZOn3KQqRjPUuCyi3GxF/K3dUxTOEPGB0lvW9rTULfuW/JnQyZ9zFxMubDsEnCcTcEZMM5Awoq6S/i/9h02yYXYA17XVOo9xdhgAgkgg4p3EBT27ppboujZpvZlXUqGeN2NxOLET1paI3aZIpVOlZBqPbJaVrAaOgpyIgGIGsRx1UlB3+thSX6UbNpyzyK4nQvBzHefALS4Zl7s6xYamKmx3FrT4gL6K4PK+SdUgQBAEAQBAEAQBAEAQBAEB5T0kWzBZMO972t7h1j7lzq/abhycoq1M28z4QvJ0zsTBywbRY+mHRPbplqIPkqm0Rq5ji62bnPGYOR4Lp7nhGdCyStsZwYRUcOtixb+XJT2K97F0u1rl7LC775+7/Hv35zzT2L9o0vJKLuGUvdq084Eeeqe38DR+S5t1094JniU90ietGTRsjG+q0ZaLDqSfLNKK6ILRVtBdhpNaxsxjfmTlmQ0aBdIxppXk23hGW5XtE2NGQ0B5BdvIET3Li7X2N79mM69W9Kym2CSYcdwEadpXaNB6HJnOVRJ2R1fZW0Y7Mzi2WH8py8oXppO8UcZrc266GQgCAIAgCAIAgCAIAgCAIDmnpXtc1aNLc1jqh/McI/aVwrPo6U0cn2grFr2YTBDScu0rVBJxdyVG00X2G/BpUEHiMweY3LM/H/aajVybXp8cFlSN2UOHGSuNtOzR0vfdMyGdJxaRyIWfp/Jdy9j6vBh7z8ktAXZM2pUj1WzI9o6bzopaGWW7LiamUFgMZ5E59iq0/kjuX0mv9p+6OqIgxqjcekFcuNnb7bnEdroH/ckUn0hbLMW3X3SZ6svcNADl4rrT8ecudjEqsUaW1XvVq5Eho+y34nUr1woQgcZVZMnuOmTWZhEwZPYN5VrNKDuYh9ysdo2FDsNQx1S4QdxIBB+C8vj3sd6vJ6heg5BAEAQBAEAQBAEAQBAEAQHH/SbWi3kOkA0qeGRAI60wd8E7l5a3J2p8Hg73u41CHNOYEYStUqqirMk4N7o0Nag5hhwI5r1xkpcHBq3JYyoQZaSDxCPDKngzqV8Vh9Ye+Cufpg+jXskTtv2txHgo6EGX2yMintDVjRnOCp8aBfcyjr7rH2gOQC0vHgjLqyIX2+qdajvGPcuipwXRlzlksxE6nxK6JGbklCzueeq0nkJUckt2xybuwbPuOdU4BwGZ/wBLzVPKivtOsaLfJ0XZjY4loLmmnS1z9d/yHaVwUJVHqkbuoKyOhWeg1jQ1gAa0QANwXpSSVkc27kipAgCAIAgCAIAgCAIAgCAIDFvG76VdhZWY17TucJ7xwPaFGk+Sp2PBXt6Msy6yVoH3VUEjueMx3grjKhg6Krk8pbtkLayQ6zucOLIeD3DPyXL1yRvVFnnrXckEipQqMPaxzfgtqdRGdEWYDrlbwqDu/wBLaqzwZ9cclW7PzoX/AKZWvdLBPWsmfZNjqr/VZWdypn3q+2eCaI5NzZfRxaT9TV/MWN+Ka6j6Q0QybWh6L6++mz81T5BS9V9i0DZ2X0bVRuoN7es74LLhN8yLeK6N7Y9gwI6StI+zTYG+ZJ9yz6F2y+w9Hd1x0KOdOmJ+0es7xK6xpxXCMuTZsVsyEAQBAEAQBAE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3" name="CuadroTexto 2"/>
          <p:cNvSpPr txBox="1"/>
          <p:nvPr/>
        </p:nvSpPr>
        <p:spPr>
          <a:xfrm>
            <a:off x="2987824" y="548680"/>
            <a:ext cx="1697324" cy="369332"/>
          </a:xfrm>
          <a:prstGeom prst="rect">
            <a:avLst/>
          </a:prstGeom>
          <a:solidFill>
            <a:srgbClr val="FFFF00"/>
          </a:solidFill>
        </p:spPr>
        <p:txBody>
          <a:bodyPr wrap="none" rtlCol="0">
            <a:spAutoFit/>
          </a:bodyPr>
          <a:lstStyle/>
          <a:p>
            <a:r>
              <a:rPr lang="es-ES" dirty="0" smtClean="0"/>
              <a:t>NORMATIVIDAD</a:t>
            </a:r>
            <a:endParaRPr lang="es-PE" dirty="0"/>
          </a:p>
        </p:txBody>
      </p:sp>
      <p:sp>
        <p:nvSpPr>
          <p:cNvPr id="7" name="CuadroTexto 6"/>
          <p:cNvSpPr txBox="1"/>
          <p:nvPr/>
        </p:nvSpPr>
        <p:spPr>
          <a:xfrm>
            <a:off x="755576" y="1628800"/>
            <a:ext cx="7704856" cy="1200329"/>
          </a:xfrm>
          <a:prstGeom prst="rect">
            <a:avLst/>
          </a:prstGeom>
          <a:noFill/>
        </p:spPr>
        <p:txBody>
          <a:bodyPr wrap="square" rtlCol="0">
            <a:spAutoFit/>
          </a:bodyPr>
          <a:lstStyle/>
          <a:p>
            <a:pPr marL="285750" indent="-285750">
              <a:buFont typeface="Arial" panose="020B0604020202020204" pitchFamily="34" charset="0"/>
              <a:buChar char="•"/>
            </a:pPr>
            <a:r>
              <a:rPr lang="es-ES" dirty="0" smtClean="0"/>
              <a:t>ANSI/IEEE Std 81-1983 </a:t>
            </a:r>
          </a:p>
          <a:p>
            <a:pPr marL="285750" indent="-285750">
              <a:buFont typeface="Arial" panose="020B0604020202020204" pitchFamily="34" charset="0"/>
              <a:buChar char="•"/>
            </a:pPr>
            <a:r>
              <a:rPr lang="es-ES" dirty="0" smtClean="0"/>
              <a:t>Código Nacional de electricidad suministro Sección 3 Métodos de Puesta tierra para instalaciones de suministro eléctrico y comunicaciones </a:t>
            </a:r>
          </a:p>
          <a:p>
            <a:pPr marL="285750" indent="-285750">
              <a:buFont typeface="Arial" panose="020B0604020202020204" pitchFamily="34" charset="0"/>
              <a:buChar char="•"/>
            </a:pPr>
            <a:endParaRPr lang="es-PE" dirty="0"/>
          </a:p>
        </p:txBody>
      </p:sp>
      <p:grpSp>
        <p:nvGrpSpPr>
          <p:cNvPr id="6" name="8 Grupo"/>
          <p:cNvGrpSpPr/>
          <p:nvPr/>
        </p:nvGrpSpPr>
        <p:grpSpPr>
          <a:xfrm>
            <a:off x="0" y="6442181"/>
            <a:ext cx="9144000" cy="288032"/>
            <a:chOff x="0" y="6569968"/>
            <a:chExt cx="9144000" cy="288032"/>
          </a:xfrm>
        </p:grpSpPr>
        <p:sp>
          <p:nvSpPr>
            <p:cNvPr id="8"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9"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18</a:t>
              </a:r>
              <a:endParaRPr lang="es-PE" sz="1200" dirty="0"/>
            </a:p>
          </p:txBody>
        </p:sp>
      </p:grpSp>
    </p:spTree>
    <p:extLst>
      <p:ext uri="{BB962C8B-B14F-4D97-AF65-F5344CB8AC3E}">
        <p14:creationId xmlns:p14="http://schemas.microsoft.com/office/powerpoint/2010/main" val="2388677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4 Rectángulo"/>
          <p:cNvSpPr/>
          <p:nvPr/>
        </p:nvSpPr>
        <p:spPr>
          <a:xfrm>
            <a:off x="-19844" y="4293096"/>
            <a:ext cx="9180512" cy="9361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1 Rectángulo"/>
          <p:cNvSpPr/>
          <p:nvPr/>
        </p:nvSpPr>
        <p:spPr>
          <a:xfrm>
            <a:off x="-19844" y="0"/>
            <a:ext cx="9180512" cy="4293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http://www.respiravida.pe/wp-content/uploads/2012/10/MINEDU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7570" y="5805264"/>
            <a:ext cx="3325594" cy="857411"/>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2375756" y="4419110"/>
            <a:ext cx="4392488" cy="684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dirty="0" smtClean="0">
                <a:solidFill>
                  <a:prstClr val="white"/>
                </a:solidFill>
                <a:latin typeface="Verdana" pitchFamily="34" charset="0"/>
                <a:ea typeface="Verdana" pitchFamily="34" charset="0"/>
                <a:cs typeface="Verdana" pitchFamily="34" charset="0"/>
              </a:rPr>
              <a:t>Fin de la Presentación</a:t>
            </a:r>
          </a:p>
          <a:p>
            <a:pPr algn="ctr"/>
            <a:r>
              <a:rPr lang="es-ES" sz="2400" dirty="0" smtClean="0">
                <a:solidFill>
                  <a:prstClr val="white"/>
                </a:solidFill>
                <a:latin typeface="Verdana" pitchFamily="34" charset="0"/>
                <a:ea typeface="Verdana" pitchFamily="34" charset="0"/>
                <a:cs typeface="Verdana" pitchFamily="34" charset="0"/>
              </a:rPr>
              <a:t>Gracias</a:t>
            </a:r>
            <a:endParaRPr lang="es-ES" dirty="0" smtClean="0">
              <a:solidFill>
                <a:prstClr val="white"/>
              </a:solidFill>
              <a:latin typeface="Verdana" pitchFamily="34" charset="0"/>
              <a:ea typeface="Verdana" pitchFamily="34" charset="0"/>
              <a:cs typeface="Verdana" pitchFamily="34" charset="0"/>
            </a:endParaRPr>
          </a:p>
        </p:txBody>
      </p:sp>
      <p:pic>
        <p:nvPicPr>
          <p:cNvPr id="1026" name="Picture 2" descr="http://www.respiravida.pe/wp-content/uploads/2012/10/MINEDU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5805264"/>
            <a:ext cx="3312368" cy="857411"/>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763688" y="3913311"/>
            <a:ext cx="5616624" cy="307777"/>
          </a:xfrm>
          <a:prstGeom prst="rect">
            <a:avLst/>
          </a:prstGeom>
          <a:noFill/>
        </p:spPr>
        <p:txBody>
          <a:bodyPr wrap="square" rtlCol="0">
            <a:spAutoFit/>
          </a:bodyPr>
          <a:lstStyle/>
          <a:p>
            <a:pPr algn="ctr"/>
            <a:r>
              <a:rPr lang="es-PE" sz="1400" b="1" dirty="0">
                <a:solidFill>
                  <a:prstClr val="white"/>
                </a:solidFill>
              </a:rPr>
              <a:t>© </a:t>
            </a:r>
            <a:r>
              <a:rPr lang="es-PE" sz="1400" b="1" dirty="0" smtClean="0">
                <a:solidFill>
                  <a:prstClr val="white"/>
                </a:solidFill>
              </a:rPr>
              <a:t>OTIC </a:t>
            </a:r>
            <a:r>
              <a:rPr lang="es-PE" sz="1400" b="1" dirty="0">
                <a:solidFill>
                  <a:prstClr val="white"/>
                </a:solidFill>
              </a:rPr>
              <a:t>- Ministerio de Educación </a:t>
            </a:r>
            <a:r>
              <a:rPr lang="es-PE" sz="1400" b="1" dirty="0" smtClean="0">
                <a:solidFill>
                  <a:prstClr val="white"/>
                </a:solidFill>
              </a:rPr>
              <a:t>2015</a:t>
            </a:r>
            <a:endParaRPr lang="es-PE" sz="1400" dirty="0">
              <a:solidFill>
                <a:prstClr val="white"/>
              </a:solidFill>
            </a:endParaRPr>
          </a:p>
        </p:txBody>
      </p:sp>
    </p:spTree>
    <p:extLst>
      <p:ext uri="{BB962C8B-B14F-4D97-AF65-F5344CB8AC3E}">
        <p14:creationId xmlns:p14="http://schemas.microsoft.com/office/powerpoint/2010/main" val="2180377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8229600" cy="360040"/>
          </a:xfrm>
        </p:spPr>
        <p:txBody>
          <a:bodyPr>
            <a:normAutofit/>
          </a:bodyPr>
          <a:lstStyle/>
          <a:p>
            <a:r>
              <a:rPr lang="es-PE" sz="1600" b="1" dirty="0">
                <a:latin typeface="Arial" pitchFamily="34" charset="0"/>
                <a:cs typeface="Arial" pitchFamily="34" charset="0"/>
              </a:rPr>
              <a:t>SISTEMA DE PUESTA  A TIERRA</a:t>
            </a:r>
          </a:p>
        </p:txBody>
      </p:sp>
      <p:sp>
        <p:nvSpPr>
          <p:cNvPr id="9" name="2 Marcador de contenido"/>
          <p:cNvSpPr>
            <a:spLocks noGrp="1"/>
          </p:cNvSpPr>
          <p:nvPr>
            <p:ph idx="1"/>
          </p:nvPr>
        </p:nvSpPr>
        <p:spPr>
          <a:xfrm>
            <a:off x="395536" y="908720"/>
            <a:ext cx="8229600" cy="5348336"/>
          </a:xfrm>
        </p:spPr>
        <p:txBody>
          <a:bodyPr>
            <a:normAutofit/>
          </a:bodyPr>
          <a:lstStyle/>
          <a:p>
            <a:pPr marL="0" indent="0" algn="just">
              <a:buNone/>
            </a:pPr>
            <a:endParaRPr lang="es-PE" sz="1600" dirty="0" smtClean="0">
              <a:latin typeface="Arial" pitchFamily="34" charset="0"/>
              <a:cs typeface="Arial" pitchFamily="34" charset="0"/>
            </a:endParaRPr>
          </a:p>
          <a:p>
            <a:pPr lvl="0" algn="just">
              <a:lnSpc>
                <a:spcPct val="90000"/>
              </a:lnSpc>
              <a:buFont typeface="Wingdings" pitchFamily="2" charset="2"/>
              <a:buChar char="q"/>
            </a:pPr>
            <a:r>
              <a:rPr lang="es-PE" sz="1600" dirty="0">
                <a:latin typeface="Arial" pitchFamily="34" charset="0"/>
                <a:cs typeface="Arial" pitchFamily="34" charset="0"/>
              </a:rPr>
              <a:t>Es un conjunto de elementos formados por electrodos, cables, conexiones, platinas y líneas de tierra física de una instalación eléctrica, que permiten conducir, drenar y disipar a tierra una corriente no deseada.</a:t>
            </a:r>
          </a:p>
          <a:p>
            <a:pPr marL="0" indent="0" algn="just">
              <a:lnSpc>
                <a:spcPct val="90000"/>
              </a:lnSpc>
              <a:buNone/>
            </a:pPr>
            <a:r>
              <a:rPr lang="es-PE" sz="1600" dirty="0">
                <a:latin typeface="Arial" pitchFamily="34" charset="0"/>
                <a:cs typeface="Arial" pitchFamily="34" charset="0"/>
              </a:rPr>
              <a:t> </a:t>
            </a:r>
          </a:p>
          <a:p>
            <a:pPr lvl="0" algn="just">
              <a:lnSpc>
                <a:spcPct val="90000"/>
              </a:lnSpc>
              <a:buFont typeface="Wingdings" pitchFamily="2" charset="2"/>
              <a:buChar char="q"/>
            </a:pPr>
            <a:r>
              <a:rPr lang="es-PE" sz="1600" dirty="0">
                <a:latin typeface="Arial" pitchFamily="34" charset="0"/>
                <a:cs typeface="Arial" pitchFamily="34" charset="0"/>
              </a:rPr>
              <a:t>Un sistema de puesta a tierra consiste en la conexión de artefactos eléctricos y electrónicos a tierra, para evitar que sufran daño, tanto las personas como nuestros equipos, en caso de una corriente de </a:t>
            </a:r>
            <a:r>
              <a:rPr lang="es-PE" sz="1600" dirty="0" smtClean="0">
                <a:latin typeface="Arial" pitchFamily="34" charset="0"/>
                <a:cs typeface="Arial" pitchFamily="34" charset="0"/>
              </a:rPr>
              <a:t>falla o de descargas atmosféricas.</a:t>
            </a:r>
            <a:endParaRPr lang="es-PE" sz="1600" dirty="0">
              <a:latin typeface="Arial" pitchFamily="34" charset="0"/>
              <a:cs typeface="Arial" pitchFamily="34" charset="0"/>
            </a:endParaRPr>
          </a:p>
          <a:p>
            <a:pPr marL="0" indent="0" algn="just">
              <a:lnSpc>
                <a:spcPct val="90000"/>
              </a:lnSpc>
              <a:buNone/>
            </a:pPr>
            <a:r>
              <a:rPr lang="es-PE" sz="1600" dirty="0">
                <a:latin typeface="Arial" pitchFamily="34" charset="0"/>
                <a:cs typeface="Arial" pitchFamily="34" charset="0"/>
              </a:rPr>
              <a:t> </a:t>
            </a:r>
          </a:p>
          <a:p>
            <a:pPr marL="0" indent="0" algn="just">
              <a:buNone/>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algn="just">
              <a:buFont typeface="Wingdings" pitchFamily="2" charset="2"/>
              <a:buChar char="§"/>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p:txBody>
      </p:sp>
      <p:sp>
        <p:nvSpPr>
          <p:cNvPr id="11" name="1 Título"/>
          <p:cNvSpPr txBox="1">
            <a:spLocks/>
          </p:cNvSpPr>
          <p:nvPr/>
        </p:nvSpPr>
        <p:spPr>
          <a:xfrm>
            <a:off x="755576" y="6257056"/>
            <a:ext cx="2016224" cy="360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1600" b="1" dirty="0">
              <a:latin typeface="Arial" pitchFamily="34" charset="0"/>
              <a:cs typeface="Arial" pitchFamily="34" charset="0"/>
            </a:endParaRP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402" y="3105901"/>
            <a:ext cx="3984830" cy="300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8 Grupo"/>
          <p:cNvGrpSpPr/>
          <p:nvPr/>
        </p:nvGrpSpPr>
        <p:grpSpPr>
          <a:xfrm>
            <a:off x="0" y="6442181"/>
            <a:ext cx="9144000" cy="288032"/>
            <a:chOff x="0" y="6569968"/>
            <a:chExt cx="9144000" cy="288032"/>
          </a:xfrm>
        </p:grpSpPr>
        <p:sp>
          <p:nvSpPr>
            <p:cNvPr id="7"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8"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2</a:t>
              </a:r>
              <a:endParaRPr lang="es-PE" sz="1200" dirty="0"/>
            </a:p>
          </p:txBody>
        </p:sp>
      </p:grpSp>
    </p:spTree>
    <p:extLst>
      <p:ext uri="{BB962C8B-B14F-4D97-AF65-F5344CB8AC3E}">
        <p14:creationId xmlns:p14="http://schemas.microsoft.com/office/powerpoint/2010/main" val="4195371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8855" y="202928"/>
            <a:ext cx="8229600" cy="360040"/>
          </a:xfrm>
        </p:spPr>
        <p:txBody>
          <a:bodyPr>
            <a:normAutofit/>
          </a:bodyPr>
          <a:lstStyle/>
          <a:p>
            <a:r>
              <a:rPr lang="es-PE" sz="1600" b="1" dirty="0">
                <a:latin typeface="Arial" pitchFamily="34" charset="0"/>
                <a:cs typeface="Arial" pitchFamily="34" charset="0"/>
              </a:rPr>
              <a:t>SISTEMA DE PUESTA  A TIERRA</a:t>
            </a:r>
          </a:p>
        </p:txBody>
      </p:sp>
      <p:sp>
        <p:nvSpPr>
          <p:cNvPr id="11" name="1 Título"/>
          <p:cNvSpPr txBox="1">
            <a:spLocks/>
          </p:cNvSpPr>
          <p:nvPr/>
        </p:nvSpPr>
        <p:spPr>
          <a:xfrm>
            <a:off x="755576" y="6257056"/>
            <a:ext cx="2016224" cy="360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1600" b="1" dirty="0">
              <a:latin typeface="Arial" pitchFamily="34" charset="0"/>
              <a:cs typeface="Arial" pitchFamily="34" charset="0"/>
            </a:endParaRPr>
          </a:p>
        </p:txBody>
      </p:sp>
      <p:sp>
        <p:nvSpPr>
          <p:cNvPr id="4" name="3 Rectángulo"/>
          <p:cNvSpPr/>
          <p:nvPr/>
        </p:nvSpPr>
        <p:spPr>
          <a:xfrm>
            <a:off x="396197" y="562968"/>
            <a:ext cx="8494916" cy="2893100"/>
          </a:xfrm>
          <a:prstGeom prst="rect">
            <a:avLst/>
          </a:prstGeom>
        </p:spPr>
        <p:txBody>
          <a:bodyPr wrap="square">
            <a:spAutoFit/>
          </a:bodyPr>
          <a:lstStyle/>
          <a:p>
            <a:pPr algn="just"/>
            <a:r>
              <a:rPr lang="es-PE" b="1" dirty="0" smtClean="0"/>
              <a:t>¿</a:t>
            </a:r>
            <a:r>
              <a:rPr lang="es-PE" b="1" dirty="0"/>
              <a:t>Porqué instalar un Sistema de Puesta a Tierra?</a:t>
            </a:r>
            <a:endParaRPr lang="es-PE" dirty="0"/>
          </a:p>
          <a:p>
            <a:pPr algn="just"/>
            <a:r>
              <a:rPr lang="es-PE" sz="1600" dirty="0" smtClean="0">
                <a:latin typeface="Arial" pitchFamily="34" charset="0"/>
                <a:cs typeface="Arial" pitchFamily="34" charset="0"/>
              </a:rPr>
              <a:t>Se </a:t>
            </a:r>
            <a:r>
              <a:rPr lang="es-PE" sz="1600" dirty="0">
                <a:latin typeface="Arial" pitchFamily="34" charset="0"/>
                <a:cs typeface="Arial" pitchFamily="34" charset="0"/>
              </a:rPr>
              <a:t>debe instalar un sistema de puesta a tierra porque ante una descarga atmosférica o un corto circuito, sin tierra física, las personas estarían expuestas a una descarga eléctrica, los equipos tendrían errores en su funcionamiento. Si las corrientes de falla no tienen un camino para disiparse, por medio de un sistema de conexión correctamente diseñado, entonces éstas encontrarían caminos no intencionados que podrían incluir a las personas.</a:t>
            </a:r>
          </a:p>
          <a:p>
            <a:pPr algn="just"/>
            <a:r>
              <a:rPr lang="es-PE" sz="1600" dirty="0">
                <a:latin typeface="Arial" pitchFamily="34" charset="0"/>
                <a:cs typeface="Arial" pitchFamily="34" charset="0"/>
              </a:rPr>
              <a:t> </a:t>
            </a:r>
          </a:p>
          <a:p>
            <a:pPr algn="just"/>
            <a:r>
              <a:rPr lang="es-PE" sz="1600" dirty="0">
                <a:latin typeface="Arial" pitchFamily="34" charset="0"/>
                <a:cs typeface="Arial" pitchFamily="34" charset="0"/>
              </a:rPr>
              <a:t>1. Seguridad Humana</a:t>
            </a:r>
          </a:p>
          <a:p>
            <a:pPr algn="just"/>
            <a:r>
              <a:rPr lang="es-PE" sz="1600" dirty="0">
                <a:latin typeface="Arial" pitchFamily="34" charset="0"/>
                <a:cs typeface="Arial" pitchFamily="34" charset="0"/>
              </a:rPr>
              <a:t>2. Seguridad de los Equipos eléctricos ó electrónicos</a:t>
            </a:r>
          </a:p>
          <a:p>
            <a:pPr algn="just"/>
            <a:r>
              <a:rPr lang="es-PE" sz="1600" dirty="0">
                <a:latin typeface="Arial" pitchFamily="34" charset="0"/>
                <a:cs typeface="Arial" pitchFamily="34" charset="0"/>
              </a:rPr>
              <a:t>3. Buen funcionamiento de los equipos</a:t>
            </a:r>
          </a:p>
          <a:p>
            <a:pPr algn="just"/>
            <a:r>
              <a:rPr lang="es-PE" dirty="0"/>
              <a:t> </a:t>
            </a:r>
          </a:p>
        </p:txBody>
      </p:sp>
      <p:pic>
        <p:nvPicPr>
          <p:cNvPr id="7" name="Picture 7" descr="puestatier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705" y="3177303"/>
            <a:ext cx="2673247" cy="242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143142"/>
            <a:ext cx="2376264" cy="23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8 Grupo"/>
          <p:cNvGrpSpPr/>
          <p:nvPr/>
        </p:nvGrpSpPr>
        <p:grpSpPr>
          <a:xfrm>
            <a:off x="0" y="6442181"/>
            <a:ext cx="9144000" cy="288032"/>
            <a:chOff x="0" y="6569968"/>
            <a:chExt cx="9144000" cy="288032"/>
          </a:xfrm>
        </p:grpSpPr>
        <p:sp>
          <p:nvSpPr>
            <p:cNvPr id="10"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12"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3</a:t>
              </a:r>
              <a:endParaRPr lang="es-PE" sz="1200" dirty="0"/>
            </a:p>
          </p:txBody>
        </p:sp>
      </p:grpSp>
    </p:spTree>
    <p:extLst>
      <p:ext uri="{BB962C8B-B14F-4D97-AF65-F5344CB8AC3E}">
        <p14:creationId xmlns:p14="http://schemas.microsoft.com/office/powerpoint/2010/main" val="4029919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72221"/>
            <a:ext cx="8229600" cy="360040"/>
          </a:xfrm>
        </p:spPr>
        <p:txBody>
          <a:bodyPr>
            <a:normAutofit/>
          </a:bodyPr>
          <a:lstStyle/>
          <a:p>
            <a:r>
              <a:rPr lang="es-PE" sz="1600" b="1" dirty="0" smtClean="0">
                <a:latin typeface="Arial" pitchFamily="34" charset="0"/>
                <a:cs typeface="Arial" pitchFamily="34" charset="0"/>
              </a:rPr>
              <a:t>FINALIDAD DE LAS PUESTAS A TIERRA</a:t>
            </a:r>
            <a:endParaRPr lang="es-PE" sz="1600" b="1" dirty="0">
              <a:latin typeface="Arial" pitchFamily="34" charset="0"/>
              <a:cs typeface="Arial" pitchFamily="34" charset="0"/>
            </a:endParaRPr>
          </a:p>
        </p:txBody>
      </p:sp>
      <p:sp>
        <p:nvSpPr>
          <p:cNvPr id="9" name="2 Marcador de contenido"/>
          <p:cNvSpPr>
            <a:spLocks noGrp="1"/>
          </p:cNvSpPr>
          <p:nvPr>
            <p:ph idx="1"/>
          </p:nvPr>
        </p:nvSpPr>
        <p:spPr>
          <a:xfrm>
            <a:off x="467544" y="708354"/>
            <a:ext cx="8229600" cy="5472608"/>
          </a:xfrm>
        </p:spPr>
        <p:txBody>
          <a:bodyPr>
            <a:normAutofit/>
          </a:bodyPr>
          <a:lstStyle/>
          <a:p>
            <a:pPr marL="0" indent="0" algn="just">
              <a:buNone/>
            </a:pPr>
            <a:r>
              <a:rPr lang="es-PE" sz="1600" dirty="0" smtClean="0">
                <a:latin typeface="Arial" pitchFamily="34" charset="0"/>
                <a:cs typeface="Arial" pitchFamily="34" charset="0"/>
              </a:rPr>
              <a:t>Los objetivos principales de las puestas a tierra son:</a:t>
            </a:r>
          </a:p>
          <a:p>
            <a:pPr algn="just">
              <a:buFont typeface="+mj-lt"/>
              <a:buAutoNum type="arabicPeriod" startAt="2"/>
            </a:pPr>
            <a:r>
              <a:rPr lang="es-PE" sz="1600" dirty="0" smtClean="0">
                <a:latin typeface="Arial" pitchFamily="34" charset="0"/>
                <a:cs typeface="Arial" pitchFamily="34" charset="0"/>
              </a:rPr>
              <a:t>Mantener los potenciales producidos por las corrientes de falla dentro de los límites de seguridad de modo que las tensiones de paso o de toque no sean peligrosas para los humanos y/o animales.</a:t>
            </a:r>
          </a:p>
          <a:p>
            <a:pPr algn="just">
              <a:buFont typeface="+mj-lt"/>
              <a:buAutoNum type="arabicPeriod" startAt="2"/>
            </a:pPr>
            <a:r>
              <a:rPr lang="es-PE" sz="1600" dirty="0" smtClean="0">
                <a:latin typeface="Arial" pitchFamily="34" charset="0"/>
                <a:cs typeface="Arial" pitchFamily="34" charset="0"/>
              </a:rPr>
              <a:t>Hacer que el equipamiento de protección sea más sensible y permita una rápida derivación de las corrientes defectuosas a tierra.</a:t>
            </a:r>
          </a:p>
          <a:p>
            <a:pPr marL="0" indent="0" algn="just">
              <a:buNone/>
            </a:pPr>
            <a:endParaRPr lang="es-PE" sz="1600" dirty="0" smtClean="0">
              <a:latin typeface="Arial" pitchFamily="34" charset="0"/>
              <a:cs typeface="Arial" pitchFamily="34" charset="0"/>
            </a:endParaRPr>
          </a:p>
          <a:p>
            <a:pPr marL="0" indent="0" algn="just">
              <a:buNone/>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algn="just">
              <a:buFont typeface="Wingdings" pitchFamily="2" charset="2"/>
              <a:buChar char="§"/>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p:txBody>
      </p:sp>
      <p:sp>
        <p:nvSpPr>
          <p:cNvPr id="11" name="1 Título"/>
          <p:cNvSpPr txBox="1">
            <a:spLocks/>
          </p:cNvSpPr>
          <p:nvPr/>
        </p:nvSpPr>
        <p:spPr>
          <a:xfrm>
            <a:off x="755576" y="6257056"/>
            <a:ext cx="2016224" cy="360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1600" b="1" dirty="0">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460" y="2492896"/>
            <a:ext cx="540291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8 Grupo"/>
          <p:cNvGrpSpPr/>
          <p:nvPr/>
        </p:nvGrpSpPr>
        <p:grpSpPr>
          <a:xfrm>
            <a:off x="0" y="6442181"/>
            <a:ext cx="9144000" cy="288032"/>
            <a:chOff x="0" y="6569968"/>
            <a:chExt cx="9144000" cy="288032"/>
          </a:xfrm>
        </p:grpSpPr>
        <p:sp>
          <p:nvSpPr>
            <p:cNvPr id="7"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8"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4</a:t>
              </a:r>
              <a:endParaRPr lang="es-PE" sz="1200" dirty="0"/>
            </a:p>
          </p:txBody>
        </p:sp>
      </p:grpSp>
    </p:spTree>
    <p:extLst>
      <p:ext uri="{BB962C8B-B14F-4D97-AF65-F5344CB8AC3E}">
        <p14:creationId xmlns:p14="http://schemas.microsoft.com/office/powerpoint/2010/main" val="3688681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3079" y="166631"/>
            <a:ext cx="8229600" cy="360040"/>
          </a:xfrm>
        </p:spPr>
        <p:txBody>
          <a:bodyPr>
            <a:normAutofit/>
          </a:bodyPr>
          <a:lstStyle/>
          <a:p>
            <a:r>
              <a:rPr lang="es-PE" sz="1600" b="1" dirty="0" smtClean="0">
                <a:latin typeface="Arial" pitchFamily="34" charset="0"/>
                <a:cs typeface="Arial" pitchFamily="34" charset="0"/>
              </a:rPr>
              <a:t>FINALIDAD DE LAS PUESTAS A TIERRA</a:t>
            </a:r>
            <a:endParaRPr lang="es-PE" sz="1600" b="1" dirty="0">
              <a:latin typeface="Arial" pitchFamily="34" charset="0"/>
              <a:cs typeface="Arial" pitchFamily="34" charset="0"/>
            </a:endParaRPr>
          </a:p>
        </p:txBody>
      </p:sp>
      <p:sp>
        <p:nvSpPr>
          <p:cNvPr id="9" name="2 Marcador de contenido"/>
          <p:cNvSpPr>
            <a:spLocks noGrp="1"/>
          </p:cNvSpPr>
          <p:nvPr>
            <p:ph idx="1"/>
          </p:nvPr>
        </p:nvSpPr>
        <p:spPr>
          <a:xfrm>
            <a:off x="372151" y="620688"/>
            <a:ext cx="8229600" cy="5328592"/>
          </a:xfrm>
        </p:spPr>
        <p:txBody>
          <a:bodyPr>
            <a:normAutofit/>
          </a:bodyPr>
          <a:lstStyle/>
          <a:p>
            <a:pPr marL="0" indent="0" algn="just">
              <a:buNone/>
            </a:pPr>
            <a:r>
              <a:rPr lang="es-PE" sz="1600" dirty="0" smtClean="0">
                <a:latin typeface="Arial" pitchFamily="34" charset="0"/>
                <a:cs typeface="Arial" pitchFamily="34" charset="0"/>
              </a:rPr>
              <a:t>Los objetivos principales de las puestas a tierra son:</a:t>
            </a:r>
          </a:p>
          <a:p>
            <a:pPr algn="just">
              <a:buFont typeface="+mj-lt"/>
              <a:buAutoNum type="arabicPeriod" startAt="4"/>
            </a:pPr>
            <a:r>
              <a:rPr lang="es-PE" sz="1600" dirty="0" smtClean="0">
                <a:latin typeface="Arial" pitchFamily="34" charset="0"/>
                <a:cs typeface="Arial" pitchFamily="34" charset="0"/>
              </a:rPr>
              <a:t>Proporcionar un camino de derivación a tierra de descargas atmosféricas, transitorios y de sobretensiones internas del sistema </a:t>
            </a:r>
          </a:p>
          <a:p>
            <a:pPr algn="just">
              <a:buFont typeface="+mj-lt"/>
              <a:buAutoNum type="arabicPeriod" startAt="4"/>
            </a:pPr>
            <a:r>
              <a:rPr lang="es-PE" sz="1600" dirty="0" smtClean="0">
                <a:latin typeface="Arial" pitchFamily="34" charset="0"/>
                <a:cs typeface="Arial" pitchFamily="34" charset="0"/>
              </a:rPr>
              <a:t>Servir la continuidad de pantalla en los sistemas de distribución de líneas telefónicas, antenas VSAT y cables coaxiales.</a:t>
            </a:r>
          </a:p>
          <a:p>
            <a:pPr marL="0" indent="0" algn="just">
              <a:buNone/>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algn="just">
              <a:buFont typeface="Wingdings" pitchFamily="2" charset="2"/>
              <a:buChar char="§"/>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p:txBody>
      </p:sp>
      <p:sp>
        <p:nvSpPr>
          <p:cNvPr id="11" name="1 Título"/>
          <p:cNvSpPr txBox="1">
            <a:spLocks/>
          </p:cNvSpPr>
          <p:nvPr/>
        </p:nvSpPr>
        <p:spPr>
          <a:xfrm>
            <a:off x="755576" y="6257056"/>
            <a:ext cx="2016224" cy="360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1600" b="1" dirty="0">
              <a:latin typeface="Arial" pitchFamily="34" charset="0"/>
              <a:cs typeface="Arial" pitchFamily="34" charset="0"/>
            </a:endParaRPr>
          </a:p>
        </p:txBody>
      </p:sp>
      <p:pic>
        <p:nvPicPr>
          <p:cNvPr id="4101" name="Picture 5" descr="http://i01.i.aliimg.com/wsphoto/v0/598556935/500pcs-Yellow-12-10-AWG-4-6mm-Insulated-Ring-Terminal-Connector-RVL5-5-4.jpg_250x250.jpg"/>
          <p:cNvPicPr>
            <a:picLocks noChangeAspect="1" noChangeArrowheads="1"/>
          </p:cNvPicPr>
          <p:nvPr/>
        </p:nvPicPr>
        <p:blipFill rotWithShape="1">
          <a:blip r:embed="rId2">
            <a:extLst>
              <a:ext uri="{28A0092B-C50C-407E-A947-70E740481C1C}">
                <a14:useLocalDpi xmlns:a14="http://schemas.microsoft.com/office/drawing/2010/main" val="0"/>
              </a:ext>
            </a:extLst>
          </a:blip>
          <a:srcRect l="7664" t="16736" r="7664" b="19721"/>
          <a:stretch/>
        </p:blipFill>
        <p:spPr bwMode="auto">
          <a:xfrm>
            <a:off x="3923928" y="3843956"/>
            <a:ext cx="1126046" cy="8450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154" y="2038839"/>
            <a:ext cx="5685174" cy="398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8 Grupo"/>
          <p:cNvGrpSpPr/>
          <p:nvPr/>
        </p:nvGrpSpPr>
        <p:grpSpPr>
          <a:xfrm>
            <a:off x="0" y="6442181"/>
            <a:ext cx="9144000" cy="288032"/>
            <a:chOff x="0" y="6569968"/>
            <a:chExt cx="9144000" cy="288032"/>
          </a:xfrm>
        </p:grpSpPr>
        <p:sp>
          <p:nvSpPr>
            <p:cNvPr id="8"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10"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5</a:t>
              </a:r>
              <a:endParaRPr lang="es-PE" sz="1200" dirty="0"/>
            </a:p>
          </p:txBody>
        </p:sp>
      </p:grpSp>
    </p:spTree>
    <p:extLst>
      <p:ext uri="{BB962C8B-B14F-4D97-AF65-F5344CB8AC3E}">
        <p14:creationId xmlns:p14="http://schemas.microsoft.com/office/powerpoint/2010/main" val="3603560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360040"/>
          </a:xfrm>
        </p:spPr>
        <p:txBody>
          <a:bodyPr>
            <a:normAutofit/>
          </a:bodyPr>
          <a:lstStyle/>
          <a:p>
            <a:r>
              <a:rPr lang="es-PE" sz="1600" b="1" dirty="0" smtClean="0"/>
              <a:t>LA TIERRA Y LA RESISTIVIDAD</a:t>
            </a:r>
            <a:endParaRPr lang="es-PE" sz="1600" b="1" dirty="0">
              <a:latin typeface="Arial" pitchFamily="34" charset="0"/>
              <a:cs typeface="Arial" pitchFamily="34" charset="0"/>
            </a:endParaRPr>
          </a:p>
        </p:txBody>
      </p:sp>
      <p:sp>
        <p:nvSpPr>
          <p:cNvPr id="9" name="2 Marcador de contenido"/>
          <p:cNvSpPr>
            <a:spLocks noGrp="1"/>
          </p:cNvSpPr>
          <p:nvPr>
            <p:ph idx="1"/>
          </p:nvPr>
        </p:nvSpPr>
        <p:spPr>
          <a:xfrm>
            <a:off x="611560" y="627358"/>
            <a:ext cx="8229600" cy="5328592"/>
          </a:xfrm>
        </p:spPr>
        <p:txBody>
          <a:bodyPr>
            <a:normAutofit/>
          </a:bodyPr>
          <a:lstStyle/>
          <a:p>
            <a:pPr algn="just">
              <a:buFont typeface="Wingdings" pitchFamily="2" charset="2"/>
              <a:buChar char="q"/>
            </a:pPr>
            <a:r>
              <a:rPr lang="es-PE" sz="1600" dirty="0" smtClean="0">
                <a:latin typeface="Arial" pitchFamily="34" charset="0"/>
                <a:cs typeface="Arial" pitchFamily="34" charset="0"/>
              </a:rPr>
              <a:t>El suelo, al igual que cualquier material conductor eléctrico, se opone al paso de la corriente eléctrica y ofrece una resistencia.</a:t>
            </a:r>
          </a:p>
          <a:p>
            <a:pPr algn="just">
              <a:buFont typeface="Wingdings" pitchFamily="2" charset="2"/>
              <a:buChar char="q"/>
            </a:pPr>
            <a:r>
              <a:rPr lang="es-PE" sz="1600" dirty="0" smtClean="0">
                <a:latin typeface="Arial" pitchFamily="34" charset="0"/>
                <a:cs typeface="Arial" pitchFamily="34" charset="0"/>
              </a:rPr>
              <a:t>El factor mas importante de la resistencia de la tierra es la </a:t>
            </a:r>
            <a:r>
              <a:rPr lang="es-PE" sz="1600" b="1" dirty="0" smtClean="0">
                <a:latin typeface="Arial" pitchFamily="34" charset="0"/>
                <a:cs typeface="Arial" pitchFamily="34" charset="0"/>
              </a:rPr>
              <a:t>resistividad del suelo, </a:t>
            </a:r>
            <a:r>
              <a:rPr lang="es-PE" sz="1600" dirty="0" smtClean="0">
                <a:latin typeface="Arial" pitchFamily="34" charset="0"/>
                <a:cs typeface="Arial" pitchFamily="34" charset="0"/>
              </a:rPr>
              <a:t>por lo que es un requisito conocerla para calcular y diseñar un sistema de puesta a tierra.</a:t>
            </a:r>
          </a:p>
          <a:p>
            <a:pPr algn="just">
              <a:buFont typeface="Wingdings" pitchFamily="2" charset="2"/>
              <a:buChar char="q"/>
            </a:pPr>
            <a:r>
              <a:rPr lang="es-PE" sz="1600" dirty="0" smtClean="0">
                <a:latin typeface="Arial" pitchFamily="34" charset="0"/>
                <a:cs typeface="Arial" pitchFamily="34" charset="0"/>
              </a:rPr>
              <a:t>La resistividad del suelo es la propiedad que tiene éste para conducir electricidad y es conocida como la resistencia especifica del terreno.</a:t>
            </a:r>
          </a:p>
          <a:p>
            <a:pPr marL="0" indent="0" algn="just">
              <a:buNone/>
            </a:pPr>
            <a:r>
              <a:rPr lang="es-PE" sz="1600" dirty="0" smtClean="0">
                <a:latin typeface="Arial" pitchFamily="34" charset="0"/>
                <a:cs typeface="Arial" pitchFamily="34" charset="0"/>
              </a:rPr>
              <a:t>La resistencia del suelos depende de:</a:t>
            </a:r>
          </a:p>
          <a:p>
            <a:pPr algn="just">
              <a:buFont typeface="+mj-lt"/>
              <a:buAutoNum type="alphaLcParenR"/>
            </a:pPr>
            <a:r>
              <a:rPr lang="es-PE" sz="1600" dirty="0" smtClean="0">
                <a:latin typeface="Arial" pitchFamily="34" charset="0"/>
                <a:cs typeface="Arial" pitchFamily="34" charset="0"/>
              </a:rPr>
              <a:t>Del tipo de suelo, compactación y composición propia del terreno.</a:t>
            </a:r>
          </a:p>
          <a:p>
            <a:pPr algn="just">
              <a:buFont typeface="+mj-lt"/>
              <a:buAutoNum type="alphaLcParenR"/>
            </a:pPr>
            <a:r>
              <a:rPr lang="es-PE" sz="1600" dirty="0" smtClean="0">
                <a:latin typeface="Arial" pitchFamily="34" charset="0"/>
                <a:cs typeface="Arial" pitchFamily="34" charset="0"/>
              </a:rPr>
              <a:t>El contenido en electrolitos susceptibles de conducir la corriente eléctrica</a:t>
            </a:r>
          </a:p>
          <a:p>
            <a:pPr algn="just">
              <a:buFont typeface="+mj-lt"/>
              <a:buAutoNum type="alphaLcParenR"/>
            </a:pPr>
            <a:r>
              <a:rPr lang="es-PE" sz="1600" dirty="0" smtClean="0">
                <a:latin typeface="Arial" pitchFamily="34" charset="0"/>
                <a:cs typeface="Arial" pitchFamily="34" charset="0"/>
              </a:rPr>
              <a:t>Humedad y temperatura</a:t>
            </a:r>
          </a:p>
          <a:p>
            <a:pPr algn="just">
              <a:buFont typeface="+mj-lt"/>
              <a:buAutoNum type="alphaLcParenR"/>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algn="just">
              <a:buFont typeface="Wingdings" pitchFamily="2" charset="2"/>
              <a:buChar char="§"/>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p:txBody>
      </p:sp>
      <p:sp>
        <p:nvSpPr>
          <p:cNvPr id="11" name="1 Título"/>
          <p:cNvSpPr txBox="1">
            <a:spLocks/>
          </p:cNvSpPr>
          <p:nvPr/>
        </p:nvSpPr>
        <p:spPr>
          <a:xfrm>
            <a:off x="755576" y="6257056"/>
            <a:ext cx="2016224" cy="360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1600" b="1" dirty="0">
              <a:latin typeface="Arial" pitchFamily="34" charset="0"/>
              <a:cs typeface="Arial" pitchFamily="34" charset="0"/>
            </a:endParaRPr>
          </a:p>
        </p:txBody>
      </p:sp>
      <p:pic>
        <p:nvPicPr>
          <p:cNvPr id="2050" name="Picture 2" descr="http://edafologia.ugr.es/evaluacion/tema1/media/perfi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543" y="3743899"/>
            <a:ext cx="3401625" cy="269828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8 Grupo"/>
          <p:cNvGrpSpPr/>
          <p:nvPr/>
        </p:nvGrpSpPr>
        <p:grpSpPr>
          <a:xfrm>
            <a:off x="0" y="6442181"/>
            <a:ext cx="9144000" cy="288032"/>
            <a:chOff x="0" y="6569968"/>
            <a:chExt cx="9144000" cy="288032"/>
          </a:xfrm>
        </p:grpSpPr>
        <p:sp>
          <p:nvSpPr>
            <p:cNvPr id="7"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8"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6</a:t>
              </a:r>
              <a:endParaRPr lang="es-PE" sz="1200" dirty="0"/>
            </a:p>
          </p:txBody>
        </p:sp>
      </p:grpSp>
    </p:spTree>
    <p:extLst>
      <p:ext uri="{BB962C8B-B14F-4D97-AF65-F5344CB8AC3E}">
        <p14:creationId xmlns:p14="http://schemas.microsoft.com/office/powerpoint/2010/main" val="122069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12940"/>
            <a:ext cx="8229600" cy="360040"/>
          </a:xfrm>
        </p:spPr>
        <p:txBody>
          <a:bodyPr>
            <a:normAutofit/>
          </a:bodyPr>
          <a:lstStyle/>
          <a:p>
            <a:r>
              <a:rPr lang="es-PE" sz="1600" b="1" dirty="0" smtClean="0"/>
              <a:t>MEDICIÓN DE LA RESISTIVIDAD DEL SUELO</a:t>
            </a:r>
            <a:endParaRPr lang="es-PE" sz="1600" b="1" dirty="0">
              <a:latin typeface="Arial" pitchFamily="34" charset="0"/>
              <a:cs typeface="Arial" pitchFamily="34" charset="0"/>
            </a:endParaRPr>
          </a:p>
        </p:txBody>
      </p:sp>
      <p:sp>
        <p:nvSpPr>
          <p:cNvPr id="9" name="2 Marcador de contenido"/>
          <p:cNvSpPr>
            <a:spLocks noGrp="1"/>
          </p:cNvSpPr>
          <p:nvPr>
            <p:ph idx="1"/>
          </p:nvPr>
        </p:nvSpPr>
        <p:spPr>
          <a:xfrm>
            <a:off x="395536" y="764718"/>
            <a:ext cx="8229600" cy="5400600"/>
          </a:xfrm>
        </p:spPr>
        <p:txBody>
          <a:bodyPr>
            <a:normAutofit/>
          </a:bodyPr>
          <a:lstStyle/>
          <a:p>
            <a:pPr algn="just">
              <a:buFont typeface="Wingdings" pitchFamily="2" charset="2"/>
              <a:buChar char="q"/>
            </a:pPr>
            <a:r>
              <a:rPr lang="es-PE" sz="1600" dirty="0" smtClean="0">
                <a:latin typeface="Arial" pitchFamily="34" charset="0"/>
                <a:cs typeface="Arial" pitchFamily="34" charset="0"/>
              </a:rPr>
              <a:t>La medición de la resistividad esta sujeto al promedio de varias mediciones que deben ser realizadas, ya que los suelos no son uniformes en las diferentes capas que lo componen.</a:t>
            </a:r>
          </a:p>
          <a:p>
            <a:pPr algn="just">
              <a:buFont typeface="Wingdings" pitchFamily="2" charset="2"/>
              <a:buChar char="q"/>
            </a:pPr>
            <a:r>
              <a:rPr lang="es-PE" sz="1600" dirty="0" smtClean="0">
                <a:latin typeface="Arial" pitchFamily="34" charset="0"/>
                <a:cs typeface="Arial" pitchFamily="34" charset="0"/>
              </a:rPr>
              <a:t>Se debe tener en cuenta que terrenos con baja resistividad tienden a incrementar la corrosión.</a:t>
            </a:r>
          </a:p>
          <a:p>
            <a:pPr marL="0" indent="0" algn="just">
              <a:buNone/>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algn="just">
              <a:buFont typeface="+mj-lt"/>
              <a:buAutoNum type="arabicPeriod"/>
            </a:pPr>
            <a:endParaRPr lang="es-PE" sz="1600" dirty="0" smtClean="0">
              <a:latin typeface="Arial" pitchFamily="34" charset="0"/>
              <a:cs typeface="Arial" pitchFamily="34" charset="0"/>
            </a:endParaRPr>
          </a:p>
          <a:p>
            <a:pPr algn="just">
              <a:buFont typeface="+mj-lt"/>
              <a:buAutoNum type="arabicPeriod"/>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a:p>
            <a:pPr algn="just">
              <a:buFont typeface="Wingdings" pitchFamily="2" charset="2"/>
              <a:buChar char="§"/>
            </a:pPr>
            <a:endParaRPr lang="es-PE" sz="1600" dirty="0" smtClean="0">
              <a:latin typeface="Arial" pitchFamily="34" charset="0"/>
              <a:cs typeface="Arial" pitchFamily="34" charset="0"/>
            </a:endParaRPr>
          </a:p>
          <a:p>
            <a:pPr marL="0" indent="0" algn="just">
              <a:buNone/>
            </a:pPr>
            <a:endParaRPr lang="es-PE" sz="1600" dirty="0" smtClean="0">
              <a:latin typeface="Arial" pitchFamily="34" charset="0"/>
              <a:cs typeface="Arial" pitchFamily="34" charset="0"/>
            </a:endParaRPr>
          </a:p>
        </p:txBody>
      </p:sp>
      <p:sp>
        <p:nvSpPr>
          <p:cNvPr id="11" name="1 Título"/>
          <p:cNvSpPr txBox="1">
            <a:spLocks/>
          </p:cNvSpPr>
          <p:nvPr/>
        </p:nvSpPr>
        <p:spPr>
          <a:xfrm>
            <a:off x="755576" y="6257056"/>
            <a:ext cx="2016224" cy="360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1600" b="1" dirty="0">
              <a:latin typeface="Arial" pitchFamily="34" charset="0"/>
              <a:cs typeface="Arial" pitchFamily="34" charset="0"/>
            </a:endParaRPr>
          </a:p>
        </p:txBody>
      </p:sp>
      <p:pic>
        <p:nvPicPr>
          <p:cNvPr id="3" name="Picture 2" descr="http://1.bp.blogspot.com/-XeNwEsrmZmQ/UXiMnbLQ6cI/AAAAAAAAAHQ/xmJVSH0j7H8/s1600/suel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539" y="1916832"/>
            <a:ext cx="4415626" cy="357821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8 Grupo"/>
          <p:cNvGrpSpPr/>
          <p:nvPr/>
        </p:nvGrpSpPr>
        <p:grpSpPr>
          <a:xfrm>
            <a:off x="0" y="6442181"/>
            <a:ext cx="9144000" cy="288032"/>
            <a:chOff x="0" y="6569968"/>
            <a:chExt cx="9144000" cy="288032"/>
          </a:xfrm>
        </p:grpSpPr>
        <p:sp>
          <p:nvSpPr>
            <p:cNvPr id="7"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8"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7</a:t>
              </a:r>
              <a:endParaRPr lang="es-PE" sz="1200" dirty="0"/>
            </a:p>
          </p:txBody>
        </p:sp>
      </p:grpSp>
    </p:spTree>
    <p:extLst>
      <p:ext uri="{BB962C8B-B14F-4D97-AF65-F5344CB8AC3E}">
        <p14:creationId xmlns:p14="http://schemas.microsoft.com/office/powerpoint/2010/main" val="1511102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755576" y="6257056"/>
            <a:ext cx="2016224" cy="360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1600" b="1" dirty="0">
              <a:latin typeface="Arial" pitchFamily="34" charset="0"/>
              <a:cs typeface="Arial" pitchFamily="34" charset="0"/>
            </a:endParaRPr>
          </a:p>
        </p:txBody>
      </p:sp>
      <p:sp>
        <p:nvSpPr>
          <p:cNvPr id="6" name="5 Rectángulo"/>
          <p:cNvSpPr/>
          <p:nvPr/>
        </p:nvSpPr>
        <p:spPr>
          <a:xfrm>
            <a:off x="179512" y="476672"/>
            <a:ext cx="6264696" cy="923330"/>
          </a:xfrm>
          <a:prstGeom prst="rect">
            <a:avLst/>
          </a:prstGeom>
        </p:spPr>
        <p:txBody>
          <a:bodyPr wrap="square">
            <a:spAutoFit/>
          </a:bodyPr>
          <a:lstStyle/>
          <a:p>
            <a:endParaRPr lang="es-PE" b="1" dirty="0"/>
          </a:p>
          <a:p>
            <a:pPr marL="285750" lvl="0" indent="-285750">
              <a:buFont typeface="Wingdings" pitchFamily="2" charset="2"/>
              <a:buChar char="q"/>
            </a:pPr>
            <a:r>
              <a:rPr lang="es-PE" dirty="0" smtClean="0">
                <a:latin typeface="Arial" pitchFamily="34" charset="0"/>
                <a:cs typeface="Arial" pitchFamily="34" charset="0"/>
              </a:rPr>
              <a:t>La </a:t>
            </a:r>
            <a:r>
              <a:rPr lang="es-PE" dirty="0">
                <a:latin typeface="Arial" pitchFamily="34" charset="0"/>
                <a:cs typeface="Arial" pitchFamily="34" charset="0"/>
              </a:rPr>
              <a:t>naturaleza de los suelos</a:t>
            </a:r>
          </a:p>
          <a:p>
            <a:r>
              <a:rPr lang="es-PE" dirty="0"/>
              <a:t> </a:t>
            </a:r>
          </a:p>
        </p:txBody>
      </p:sp>
      <p:pic>
        <p:nvPicPr>
          <p:cNvPr id="2" name="Imagen 1"/>
          <p:cNvPicPr>
            <a:picLocks noChangeAspect="1"/>
          </p:cNvPicPr>
          <p:nvPr/>
        </p:nvPicPr>
        <p:blipFill rotWithShape="1">
          <a:blip r:embed="rId2"/>
          <a:srcRect l="13893" t="19573" r="27759" b="7816"/>
          <a:stretch/>
        </p:blipFill>
        <p:spPr>
          <a:xfrm>
            <a:off x="971600" y="1392328"/>
            <a:ext cx="5369739" cy="4176464"/>
          </a:xfrm>
          <a:prstGeom prst="rect">
            <a:avLst/>
          </a:prstGeom>
        </p:spPr>
      </p:pic>
      <p:sp>
        <p:nvSpPr>
          <p:cNvPr id="3" name="Rectángulo 2"/>
          <p:cNvSpPr/>
          <p:nvPr/>
        </p:nvSpPr>
        <p:spPr>
          <a:xfrm>
            <a:off x="593944" y="107340"/>
            <a:ext cx="8532440" cy="369332"/>
          </a:xfrm>
          <a:prstGeom prst="rect">
            <a:avLst/>
          </a:prstGeom>
        </p:spPr>
        <p:txBody>
          <a:bodyPr wrap="square">
            <a:spAutoFit/>
          </a:bodyPr>
          <a:lstStyle/>
          <a:p>
            <a:r>
              <a:rPr lang="es-PE" b="1" dirty="0"/>
              <a:t>Los factores que determinan la resistividad de los suelos son:</a:t>
            </a:r>
          </a:p>
        </p:txBody>
      </p:sp>
      <p:grpSp>
        <p:nvGrpSpPr>
          <p:cNvPr id="7" name="8 Grupo"/>
          <p:cNvGrpSpPr/>
          <p:nvPr/>
        </p:nvGrpSpPr>
        <p:grpSpPr>
          <a:xfrm>
            <a:off x="0" y="6442181"/>
            <a:ext cx="9144000" cy="288032"/>
            <a:chOff x="0" y="6569968"/>
            <a:chExt cx="9144000" cy="288032"/>
          </a:xfrm>
        </p:grpSpPr>
        <p:sp>
          <p:nvSpPr>
            <p:cNvPr id="8"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9"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8</a:t>
              </a:r>
              <a:endParaRPr lang="es-PE" sz="1200" dirty="0"/>
            </a:p>
          </p:txBody>
        </p:sp>
      </p:grpSp>
    </p:spTree>
    <p:extLst>
      <p:ext uri="{BB962C8B-B14F-4D97-AF65-F5344CB8AC3E}">
        <p14:creationId xmlns:p14="http://schemas.microsoft.com/office/powerpoint/2010/main" val="3890975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3568" y="4437112"/>
            <a:ext cx="4572000" cy="646331"/>
          </a:xfrm>
          <a:prstGeom prst="rect">
            <a:avLst/>
          </a:prstGeom>
        </p:spPr>
        <p:txBody>
          <a:bodyPr>
            <a:spAutoFit/>
          </a:bodyPr>
          <a:lstStyle/>
          <a:p>
            <a:pPr marL="285750" lvl="0" indent="-285750">
              <a:buFont typeface="Wingdings" pitchFamily="2" charset="2"/>
              <a:buChar char="q"/>
            </a:pPr>
            <a:r>
              <a:rPr lang="es-PE" dirty="0">
                <a:latin typeface="Arial" pitchFamily="34" charset="0"/>
                <a:cs typeface="Arial" pitchFamily="34" charset="0"/>
              </a:rPr>
              <a:t>La humedad</a:t>
            </a:r>
          </a:p>
          <a:p>
            <a:pPr marL="285750" lvl="0" indent="-285750">
              <a:buFont typeface="Wingdings" pitchFamily="2" charset="2"/>
              <a:buChar char="q"/>
            </a:pPr>
            <a:r>
              <a:rPr lang="es-PE" dirty="0">
                <a:latin typeface="Arial" pitchFamily="34" charset="0"/>
                <a:cs typeface="Arial" pitchFamily="34" charset="0"/>
              </a:rPr>
              <a:t>La concentración de sales </a:t>
            </a:r>
            <a:r>
              <a:rPr lang="es-PE" dirty="0" smtClean="0">
                <a:latin typeface="Arial" pitchFamily="34" charset="0"/>
                <a:cs typeface="Arial" pitchFamily="34" charset="0"/>
              </a:rPr>
              <a:t>disueltas</a:t>
            </a:r>
            <a:endParaRPr lang="es-PE" dirty="0">
              <a:latin typeface="Arial" pitchFamily="34" charset="0"/>
              <a:cs typeface="Arial" pitchFamily="34" charset="0"/>
            </a:endParaRPr>
          </a:p>
        </p:txBody>
      </p:sp>
      <p:sp>
        <p:nvSpPr>
          <p:cNvPr id="5" name="Rectángulo 4"/>
          <p:cNvSpPr/>
          <p:nvPr/>
        </p:nvSpPr>
        <p:spPr>
          <a:xfrm>
            <a:off x="755576" y="548680"/>
            <a:ext cx="2037737" cy="369332"/>
          </a:xfrm>
          <a:prstGeom prst="rect">
            <a:avLst/>
          </a:prstGeom>
        </p:spPr>
        <p:txBody>
          <a:bodyPr wrap="none">
            <a:spAutoFit/>
          </a:bodyPr>
          <a:lstStyle/>
          <a:p>
            <a:pPr marL="285750" lvl="0" indent="-285750">
              <a:buFont typeface="Wingdings" pitchFamily="2" charset="2"/>
              <a:buChar char="q"/>
            </a:pPr>
            <a:r>
              <a:rPr lang="es-PE" dirty="0">
                <a:latin typeface="Arial" pitchFamily="34" charset="0"/>
                <a:cs typeface="Arial" pitchFamily="34" charset="0"/>
              </a:rPr>
              <a:t>La temperatura</a:t>
            </a:r>
          </a:p>
        </p:txBody>
      </p:sp>
      <p:pic>
        <p:nvPicPr>
          <p:cNvPr id="6" name="Imagen 5"/>
          <p:cNvPicPr>
            <a:picLocks noChangeAspect="1"/>
          </p:cNvPicPr>
          <p:nvPr/>
        </p:nvPicPr>
        <p:blipFill rotWithShape="1">
          <a:blip r:embed="rId2"/>
          <a:srcRect l="12417" t="30436" r="26125" b="6352"/>
          <a:stretch/>
        </p:blipFill>
        <p:spPr>
          <a:xfrm>
            <a:off x="1979712" y="1196752"/>
            <a:ext cx="4248472" cy="2731160"/>
          </a:xfrm>
          <a:prstGeom prst="rect">
            <a:avLst/>
          </a:prstGeom>
        </p:spPr>
      </p:pic>
      <p:grpSp>
        <p:nvGrpSpPr>
          <p:cNvPr id="7" name="8 Grupo"/>
          <p:cNvGrpSpPr/>
          <p:nvPr/>
        </p:nvGrpSpPr>
        <p:grpSpPr>
          <a:xfrm>
            <a:off x="0" y="6442181"/>
            <a:ext cx="9144000" cy="288032"/>
            <a:chOff x="0" y="6569968"/>
            <a:chExt cx="9144000" cy="288032"/>
          </a:xfrm>
        </p:grpSpPr>
        <p:sp>
          <p:nvSpPr>
            <p:cNvPr id="8"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9"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9</a:t>
              </a:r>
              <a:endParaRPr lang="es-PE" sz="1200" dirty="0"/>
            </a:p>
          </p:txBody>
        </p:sp>
      </p:grpSp>
    </p:spTree>
    <p:extLst>
      <p:ext uri="{BB962C8B-B14F-4D97-AF65-F5344CB8AC3E}">
        <p14:creationId xmlns:p14="http://schemas.microsoft.com/office/powerpoint/2010/main" val="6711454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845</Words>
  <Application>Microsoft Office PowerPoint</Application>
  <PresentationFormat>Presentación en pantalla (4:3)</PresentationFormat>
  <Paragraphs>239</Paragraphs>
  <Slides>19</Slides>
  <Notes>8</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0</vt:i4>
      </vt:variant>
      <vt:variant>
        <vt:lpstr>Títulos de diapositiva</vt:lpstr>
      </vt:variant>
      <vt:variant>
        <vt:i4>19</vt:i4>
      </vt:variant>
    </vt:vector>
  </HeadingPairs>
  <TitlesOfParts>
    <vt:vector size="24" baseType="lpstr">
      <vt:lpstr>Arial</vt:lpstr>
      <vt:lpstr>Calibri</vt:lpstr>
      <vt:lpstr>Verdana</vt:lpstr>
      <vt:lpstr>Wingdings</vt:lpstr>
      <vt:lpstr>Tema de Office</vt:lpstr>
      <vt:lpstr>Presentación de PowerPoint</vt:lpstr>
      <vt:lpstr>SISTEMA DE PUESTA  A TIERRA</vt:lpstr>
      <vt:lpstr>SISTEMA DE PUESTA  A TIERRA</vt:lpstr>
      <vt:lpstr>FINALIDAD DE LAS PUESTAS A TIERRA</vt:lpstr>
      <vt:lpstr>FINALIDAD DE LAS PUESTAS A TIERRA</vt:lpstr>
      <vt:lpstr>LA TIERRA Y LA RESISTIVIDAD</vt:lpstr>
      <vt:lpstr>MEDICIÓN DE LA RESISTIVIDAD DEL SUELO</vt:lpstr>
      <vt:lpstr>Presentación de PowerPoint</vt:lpstr>
      <vt:lpstr>Presentación de PowerPoint</vt:lpstr>
      <vt:lpstr>DISTINTAS CONFIGURACIONES DE MALLAS DE PUESTA A TIERRA</vt:lpstr>
      <vt:lpstr>ELECTRODOS DE PUESTA A TIERRA</vt:lpstr>
      <vt:lpstr>ELECTRODOS DE PUESTA A TIERRA</vt:lpstr>
      <vt:lpstr>AUMENTO DE LA DISTANCIA ENTRE EJES DE LOS ELECTRODOS</vt:lpstr>
      <vt:lpstr>MÉTODOS APLICADOS PARA LA ELABORACIÓN DE SISTEMA DE PUESTA A TIERRA (SPAT)  </vt:lpstr>
      <vt:lpstr>Presentación de PowerPoint</vt:lpstr>
      <vt:lpstr>EQUIPO DE MEDICIÓN</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Integrando las Tecnologías de la Información y Comunicación en Educación</dc:title>
  <dc:creator>MARGARITA SOFIA GALLARDAY LUCANO</dc:creator>
  <cp:lastModifiedBy>JOSE EDUARDO VERA PISCO</cp:lastModifiedBy>
  <cp:revision>68</cp:revision>
  <dcterms:created xsi:type="dcterms:W3CDTF">2014-08-07T15:46:41Z</dcterms:created>
  <dcterms:modified xsi:type="dcterms:W3CDTF">2015-08-19T22:51:33Z</dcterms:modified>
</cp:coreProperties>
</file>